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75" r:id="rId4"/>
    <p:sldId id="270" r:id="rId5"/>
    <p:sldId id="269" r:id="rId6"/>
    <p:sldId id="268" r:id="rId7"/>
    <p:sldId id="278" r:id="rId8"/>
    <p:sldId id="279" r:id="rId9"/>
    <p:sldId id="271" r:id="rId10"/>
    <p:sldId id="272" r:id="rId11"/>
    <p:sldId id="273" r:id="rId12"/>
    <p:sldId id="277" r:id="rId13"/>
    <p:sldId id="265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21" autoAdjust="0"/>
  </p:normalViewPr>
  <p:slideViewPr>
    <p:cSldViewPr>
      <p:cViewPr>
        <p:scale>
          <a:sx n="80" d="100"/>
          <a:sy n="80" d="100"/>
        </p:scale>
        <p:origin x="106" y="-6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1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9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3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5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8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7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4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2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8F6DB-8370-4892-9957-615F305A82D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3D6A6-A825-4EAE-833D-8283183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0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artificial-intelligence-ai-terms-simply-explained-745c4734dc6c" TargetMode="External"/><Relationship Id="rId2" Type="http://schemas.openxmlformats.org/officeDocument/2006/relationships/hyperlink" Target="https://www.techopedia.com/definition/190/artificial-intelligence-ai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SN2BZswEWUA" TargetMode="External"/><Relationship Id="rId4" Type="http://schemas.openxmlformats.org/officeDocument/2006/relationships/hyperlink" Target="https://www.youtube.com/watch?v=ad79nYk2ke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www.ai-future-project.e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New folder\Projektnij otdel\isk intelekt\fon pp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8"/>
            <a:ext cx="9144000" cy="51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:\New folder\Projektnij otdel\isk intelekt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61796"/>
            <a:ext cx="3181350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:\New folder\Projektnij otdel\isk intelekt\fon pp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8"/>
            <a:ext cx="9144000" cy="51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:\New folder\Projektnij otdel\isk intelekt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61796"/>
            <a:ext cx="3181350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467544" y="134995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ArtIn Future –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Mākslīgā intelekta ētiskie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aspekti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Modulis</a:t>
            </a:r>
            <a:r>
              <a:rPr lang="lv-LV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Kas ir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MI?</a:t>
            </a:r>
          </a:p>
          <a:p>
            <a:pPr lvl="0"/>
            <a:r>
              <a:rPr lang="lv-LV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Nodarbība: Ievads mākslīgajā intelektā</a:t>
            </a:r>
          </a:p>
          <a:p>
            <a:pPr lvl="0"/>
            <a:endParaRPr lang="de-D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Mērķa auditorija: 9. klases izglītojamie (14-15 </a:t>
            </a:r>
            <a:r>
              <a:rPr lang="lv-LV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461" y="3263427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O:\New folder\Projektnij otdel\isk intelekt\logo v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2254"/>
            <a:ext cx="2821310" cy="60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5485606" y="3284243"/>
            <a:ext cx="3419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Izstr</a:t>
            </a:r>
            <a:r>
              <a:rPr lang="lv-LV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ādātājs</a:t>
            </a: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</a:t>
            </a:r>
          </a:p>
          <a:p>
            <a:pPr lvl="0" algn="just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BEST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Profesionālās tālākizglītības un individuālās apmācības institūts </a:t>
            </a: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GmbH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959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763281" y="55552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Jautājumi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komentāri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05780" y="2248583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Ievads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mākslīgajā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intelektā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46" y="1352748"/>
            <a:ext cx="3657005" cy="243800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570889" y="3867894"/>
            <a:ext cx="34091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800" dirty="0">
                <a:latin typeface="Arial" panose="020B0604020202020204" pitchFamily="34" charset="0"/>
                <a:cs typeface="Arial" panose="020B0604020202020204" pitchFamily="34" charset="0"/>
              </a:rPr>
              <a:t>Avots </a:t>
            </a:r>
            <a:r>
              <a:rPr lang="en-GB" sz="800" dirty="0" smtClean="0"/>
              <a:t>: </a:t>
            </a:r>
            <a:r>
              <a:rPr lang="en-GB" sz="800" dirty="0"/>
              <a:t>https://www.pexels.com/photo/robot-pointing-on-a-wall-8386440/</a:t>
            </a:r>
          </a:p>
        </p:txBody>
      </p:sp>
    </p:spTree>
    <p:extLst>
      <p:ext uri="{BB962C8B-B14F-4D97-AF65-F5344CB8AC3E}">
        <p14:creationId xmlns:p14="http://schemas.microsoft.com/office/powerpoint/2010/main" val="3266254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171696" y="627534"/>
            <a:ext cx="220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Viela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pārdomām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78904" y="1971585"/>
            <a:ext cx="300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Ievads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mākslīgajā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intelektā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043201" y="1478310"/>
            <a:ext cx="44644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Cik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daudz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jūs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zinājāt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par MI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pirms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nodarbības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Kādas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jūsu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domas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par MI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nākotni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Kā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jūs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domājat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mēs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varam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izstrādāt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MI,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jaudīgāks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cilvēka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intelektu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47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076056" y="1173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Padziļinātai lasīšanai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78904" y="1971585"/>
            <a:ext cx="3006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Nodarbība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Ētikas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to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saistība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IKT un MI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863181" y="699542"/>
            <a:ext cx="48245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Papildu informācija par MI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Īsumā par MI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https://www.techopedia.com/definition/190/artificial-intelligence-ai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MI — definīcija un terminoloģija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https://towardsdatascience.com/artificial-intelligence-ai-terms-simply-explained-745c4734dc6c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Video par MI: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Mākslīgais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intelekts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minūtēs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https://www.youtube.com/watch?v=ad79nYk2keg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MI un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tā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nākotne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https://www.youtube.com/watch?v=SN2BZswEWUA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2957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New folder\Projektnij otdel\isk intelekt\fon pp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8"/>
            <a:ext cx="9144000" cy="51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:\New folder\Projektnij otdel\isk intelekt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61796"/>
            <a:ext cx="3181350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:\New folder\Projektnij otdel\isk intelekt\fon pp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8"/>
            <a:ext cx="9144000" cy="51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:\New folder\Projektnij otdel\isk intelekt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61796"/>
            <a:ext cx="3181350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3347864" y="4155926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AT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Projekta mājaslapa: </a:t>
            </a:r>
            <a:r>
              <a:rPr lang="de-AT" sz="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www.ai-future-project.eu</a:t>
            </a:r>
            <a:endParaRPr lang="de-D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lapa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en-GB" sz="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artin</a:t>
            </a: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-future</a:t>
            </a:r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O:\New folder\Projektnij otdel\isk intelekt\logo v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2254"/>
            <a:ext cx="2821310" cy="60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64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58419" y="771550"/>
            <a:ext cx="5234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Mākslīgais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intelekts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(MI)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intelekts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kas nav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cilvēka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intelekts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Tā ir mašīnas spēja domāt, mācīties, plānot vai pieņemt lēmumus, līdzīgi kā to dara cilvēki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050355" y="12521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Kas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mākslīgais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intelekts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55" y="2046891"/>
            <a:ext cx="1468091" cy="220238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376581" y="4296280"/>
            <a:ext cx="40118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800" dirty="0">
                <a:latin typeface="Arial" panose="020B0604020202020204" pitchFamily="34" charset="0"/>
                <a:cs typeface="Arial" panose="020B0604020202020204" pitchFamily="34" charset="0"/>
              </a:rPr>
              <a:t>Avots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 https://www.pexels.com/photo/robot-s-hand-on-a-blue-background-8386437//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1437" y="1971585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Nodarbība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</a:t>
            </a:r>
            <a:r>
              <a:rPr lang="en-GB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Ievads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mākslīgajā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intelektā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94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58419" y="591041"/>
            <a:ext cx="52451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Mākslīgais intelekts var vākt datus, analizēt tos, mācīties no tiem un pieņemt lēmumus, pamatojoties uz tā rīcībā esošajām zināšanām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Atšķirībā no cilvēkiem, kuri spēj apstrādāt tikai nelielus informācijas apjomus, MI var strādāt ar milzīgu informācijas apjomu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597003" y="277813"/>
            <a:ext cx="1356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Kas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8394" y="2348887"/>
            <a:ext cx="2987576" cy="199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151213" y="4497545"/>
            <a:ext cx="4248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800" dirty="0">
                <a:latin typeface="Arial" panose="020B0604020202020204" pitchFamily="34" charset="0"/>
                <a:cs typeface="Arial" panose="020B0604020202020204" pitchFamily="34" charset="0"/>
              </a:rPr>
              <a:t>Avots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 https://www.pexels.com/photo/green-and-yellow-printed-textile-330771/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96906" y="2248584"/>
            <a:ext cx="2970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Ievads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mākslīgajā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intelektā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500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6" name="Rechteck 5"/>
          <p:cNvSpPr/>
          <p:nvPr/>
        </p:nvSpPr>
        <p:spPr>
          <a:xfrm>
            <a:off x="3845433" y="843558"/>
            <a:ext cx="48600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lv-LV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Idejas par mākslīgo intelektu pirmsākumi meklējami 1950.gados, </a:t>
            </a:r>
            <a:r>
              <a:rPr lang="nl-N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 slavenais britu datorzinātnieks Alans Tjūrings </a:t>
            </a:r>
            <a:r>
              <a:rPr lang="lv-LV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 Turing</a:t>
            </a:r>
            <a:r>
              <a:rPr lang="lv-LV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pirmo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reizi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pieminēja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domājošas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mašīnas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". 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57" y="2242755"/>
            <a:ext cx="2490702" cy="186802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427984" y="4355768"/>
            <a:ext cx="4032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800" dirty="0">
                <a:latin typeface="Arial" panose="020B0604020202020204" pitchFamily="34" charset="0"/>
                <a:cs typeface="Arial" panose="020B0604020202020204" pitchFamily="34" charset="0"/>
              </a:rPr>
              <a:t>Avots 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https://www.pexels.com/photo/close-up-shot-of-a-white-robot-6019019/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32910" y="2247716"/>
            <a:ext cx="2898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Ievads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mākslīgajā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intelektā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580112" y="33950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vēsture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07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870944" y="1131590"/>
            <a:ext cx="5021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Pamatojoties uz </a:t>
            </a:r>
            <a:r>
              <a:rPr lang="lv-LV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Tjūringa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idejām,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1956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.gadā Džons </a:t>
            </a:r>
            <a:r>
              <a:rPr lang="lv-LV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Makartijs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John McCarthy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sz="1600" dirty="0" err="1">
                <a:latin typeface="Arial" panose="020B0604020202020204" pitchFamily="34" charset="0"/>
                <a:cs typeface="Arial" panose="020B0604020202020204" pitchFamily="34" charset="0"/>
              </a:rPr>
              <a:t>Mārvins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err="1">
                <a:latin typeface="Arial" panose="020B0604020202020204" pitchFamily="34" charset="0"/>
                <a:cs typeface="Arial" panose="020B0604020202020204" pitchFamily="34" charset="0"/>
              </a:rPr>
              <a:t>Minskis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Marvin </a:t>
            </a:r>
            <a:r>
              <a:rPr lang="en-GB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Minsky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sz="1600" dirty="0" err="1">
                <a:latin typeface="Arial" panose="020B0604020202020204" pitchFamily="34" charset="0"/>
                <a:cs typeface="Arial" panose="020B0604020202020204" pitchFamily="34" charset="0"/>
              </a:rPr>
              <a:t>Nataniēls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err="1">
                <a:latin typeface="Arial" panose="020B0604020202020204" pitchFamily="34" charset="0"/>
                <a:cs typeface="Arial" panose="020B0604020202020204" pitchFamily="34" charset="0"/>
              </a:rPr>
              <a:t>Ročesters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lv-LV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Nathaniel</a:t>
            </a:r>
            <a:r>
              <a:rPr lang="lv-LV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Rochester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) un </a:t>
            </a:r>
            <a:r>
              <a:rPr lang="lv-LV" sz="1600" dirty="0" err="1">
                <a:latin typeface="Arial" panose="020B0604020202020204" pitchFamily="34" charset="0"/>
                <a:cs typeface="Arial" panose="020B0604020202020204" pitchFamily="34" charset="0"/>
              </a:rPr>
              <a:t>Klods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err="1">
                <a:latin typeface="Arial" panose="020B0604020202020204" pitchFamily="34" charset="0"/>
                <a:cs typeface="Arial" panose="020B0604020202020204" pitchFamily="34" charset="0"/>
              </a:rPr>
              <a:t>Šenons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lv-LV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Claude</a:t>
            </a:r>
            <a:r>
              <a:rPr lang="lv-LV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Shannon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) radīja terminu “mākslīgais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intelekts”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/>
          </a:p>
          <a:p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Tajā pašā gadā šī amerikāņu </a:t>
            </a:r>
            <a:r>
              <a:rPr lang="lv-LV" sz="1600" dirty="0" err="1">
                <a:latin typeface="Arial" panose="020B0604020202020204" pitchFamily="34" charset="0"/>
                <a:cs typeface="Arial" panose="020B0604020202020204" pitchFamily="34" charset="0"/>
              </a:rPr>
              <a:t>datorzinātnieku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 grupa iedibināja mākslīgo intelektu kā akadēmisku disciplīnu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32910" y="2248584"/>
            <a:ext cx="2898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Ievads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mākslīgajā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intelektā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55269" y="25293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vēsture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594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779912" y="492810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Salīdzinot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tā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pirmsākumiem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mākslīgais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intelekts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21.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gadsimtā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ievērojami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progresējis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Mūsdienās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spēj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tikai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savākt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apstrādāt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lielu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informācijas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apjomu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strādāt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autonomi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bet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arī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spēj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pielāgot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savu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uzvedību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neatkarīgi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analizējot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savas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iepriekšējās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darbības</a:t>
            </a:r>
            <a:r>
              <a:rPr lang="en-GB" sz="1600" dirty="0" smtClean="0"/>
              <a:t>.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05780" y="224858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Ievads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mākslīgajā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intelektā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778" y="2459254"/>
            <a:ext cx="2792835" cy="186189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463988" y="4435295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800" dirty="0">
                <a:latin typeface="Arial" panose="020B0604020202020204" pitchFamily="34" charset="0"/>
                <a:cs typeface="Arial" panose="020B0604020202020204" pitchFamily="34" charset="0"/>
              </a:rPr>
              <a:t>Avots 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https://pixabay.com/de/illustrations/fragezeichen-k%c3%bcnstliche-intelligenz-6786623/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411353" y="12347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šodien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672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779912" y="492810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Atkarībā no formas var izšķirt divus MI veidus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Programmatūras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virtuālie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asistenti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attēlu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analīzes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programmatūra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meklētājprogrammas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runas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valodas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atpazīšanas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sistēmas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Iemiesotais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’ MI –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roboti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autonomās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automašīnas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droni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lietu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05780" y="224858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Ievads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mākslīgajā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intelektā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935" y="2459254"/>
            <a:ext cx="2482520" cy="186189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463988" y="4435295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800" dirty="0">
                <a:latin typeface="Arial" panose="020B0604020202020204" pitchFamily="34" charset="0"/>
                <a:cs typeface="Arial" panose="020B0604020202020204" pitchFamily="34" charset="0"/>
              </a:rPr>
              <a:t>Avots 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https://www.pexels.com/photo/miniature-toy-robot-on-top-of-laptop-s-keyboard-8566458/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411353" y="12347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veidi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41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779912" y="492810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Atkarībā no MI veiktspējas pastāv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Vājš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jeb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mākslīgais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šaurais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intelekts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(MŠI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Spēcīgs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jeb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mākslīgais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vispārīgais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intelekts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(MVI)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Mākslīgais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superintelekts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(MSI)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05780" y="224858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Ievads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mākslīgajā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intelektā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16" y="2248584"/>
            <a:ext cx="2753855" cy="183590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470436" y="4236261"/>
            <a:ext cx="3744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800" dirty="0">
                <a:latin typeface="Arial" panose="020B0604020202020204" pitchFamily="34" charset="0"/>
                <a:cs typeface="Arial" panose="020B0604020202020204" pitchFamily="34" charset="0"/>
              </a:rPr>
              <a:t>Avots 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https://www.pexels.com/photo/person-pointing-numeric-print-1342460/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411353" y="12347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veidi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3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6906" y="2248584"/>
            <a:ext cx="2970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Ievads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mākslīgajā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intelektā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75349" y="41151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Darbs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grupās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97340"/>
            <a:ext cx="2880320" cy="192039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484403" y="4285059"/>
            <a:ext cx="3888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800" dirty="0">
                <a:latin typeface="Arial" panose="020B0604020202020204" pitchFamily="34" charset="0"/>
                <a:cs typeface="Arial" panose="020B0604020202020204" pitchFamily="34" charset="0"/>
              </a:rPr>
              <a:t>Avots 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https://www.pexels.com/photo/group-of-people-sitting-on-chair-5212687/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899185" y="915564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Bet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kas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ir MŠI, MVI un MSI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? Lai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uzzinātu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vairāk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šiem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veidiem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sadalieties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trīs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komandās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Katrai komandai ir jāizpēta viens no šiem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veidiem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Kad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esat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pabeiguši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prezentējiet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savu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pētījumu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visai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klasei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64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1086</Words>
  <Application>Microsoft Office PowerPoint</Application>
  <PresentationFormat>On-screen Show (16:9)</PresentationFormat>
  <Paragraphs>113</Paragraphs>
  <Slides>13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</dc:creator>
  <cp:lastModifiedBy>HP</cp:lastModifiedBy>
  <cp:revision>73</cp:revision>
  <dcterms:created xsi:type="dcterms:W3CDTF">2021-05-07T19:26:25Z</dcterms:created>
  <dcterms:modified xsi:type="dcterms:W3CDTF">2022-04-06T10:23:48Z</dcterms:modified>
</cp:coreProperties>
</file>