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5" r:id="rId2"/>
    <p:sldId id="257" r:id="rId3"/>
    <p:sldId id="274" r:id="rId4"/>
    <p:sldId id="279" r:id="rId5"/>
    <p:sldId id="275" r:id="rId6"/>
    <p:sldId id="277" r:id="rId7"/>
    <p:sldId id="276" r:id="rId8"/>
    <p:sldId id="280" r:id="rId9"/>
    <p:sldId id="278" r:id="rId10"/>
    <p:sldId id="271" r:id="rId11"/>
    <p:sldId id="272" r:id="rId12"/>
    <p:sldId id="268" r:id="rId13"/>
    <p:sldId id="273" r:id="rId14"/>
    <p:sldId id="281" r:id="rId15"/>
    <p:sldId id="267" r:id="rId16"/>
  </p:sldIdLst>
  <p:sldSz cx="9144000" cy="5143500" type="screen16x9"/>
  <p:notesSz cx="6858000" cy="9144000"/>
  <p:defaultTextStyle>
    <a:defPPr>
      <a:defRPr lang="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187" autoAdjust="0"/>
    <p:restoredTop sz="94660"/>
  </p:normalViewPr>
  <p:slideViewPr>
    <p:cSldViewPr>
      <p:cViewPr varScale="1">
        <p:scale>
          <a:sx n="56" d="100"/>
          <a:sy n="56" d="100"/>
        </p:scale>
        <p:origin x="1478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1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9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3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5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8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7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2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"/>
              <a:t>Haga clic para editar el estilo del título maestro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"/>
              <a:t>Haga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8F6DB-8370-4892-9957-615F305A82D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D6A6-A825-4EAE-833D-8283183EF4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0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google/products/maps/google-maps-101-ai-power-new-features-io-2021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r.io/blog/benefits-of-artificial-intelligence" TargetMode="External"/><Relationship Id="rId2" Type="http://schemas.openxmlformats.org/officeDocument/2006/relationships/hyperlink" Target="https://www.iotforall.com/8-helpful-everyday-examples-of-artificial-intelligence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rookings.edu/research/how-artificial-intelligence-is-transforming-the-world/" TargetMode="External"/><Relationship Id="rId4" Type="http://schemas.openxmlformats.org/officeDocument/2006/relationships/hyperlink" Target="https://interestingengineering.com/7-ways-ai-will-help-humanity-not-harm-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ai-future-project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pwc.co.uk/economic-services/assets/macroeconomic-impact-of-ai-technical-report-feb-18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67544" y="162987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ArtIn </a:t>
            </a:r>
            <a:r>
              <a:rPr lang="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– </a:t>
            </a:r>
            <a:r>
              <a:rPr lang="e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 </a:t>
            </a:r>
            <a:r>
              <a:rPr lang="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Artificial</a:t>
            </a:r>
            <a:r>
              <a:rPr lang="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Inteligencia</a:t>
            </a: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Módulo: ¿Qué hace la IA ?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Unidad: El potencial de la IA</a:t>
            </a:r>
          </a:p>
          <a:p>
            <a:pPr lvl="0"/>
            <a:r>
              <a:rPr lang="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positivo de la IA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Alumnos </a:t>
            </a:r>
            <a:r>
              <a:rPr lang="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: </a:t>
            </a:r>
            <a:r>
              <a:rPr lang="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alumnos </a:t>
            </a:r>
            <a:r>
              <a:rPr lang="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noveno grado (14-15 </a:t>
            </a:r>
            <a:r>
              <a:rPr lang="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viejo </a:t>
            </a:r>
            <a:r>
              <a:rPr lang="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O:\New folder\Projektnij otdel\isk intelekt\logo v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2254"/>
            <a:ext cx="2821310" cy="6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5436096" y="3153369"/>
            <a:ext cx="3351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Desarrollado</a:t>
            </a:r>
            <a:r>
              <a:rPr lang="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Institut für berufsbezogene Weiterbildung und Personaltraining GmbH</a:t>
            </a:r>
            <a:endParaRPr lang="de-D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49" y="3153369"/>
            <a:ext cx="329164" cy="2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800" dirty="0">
                <a:latin typeface="Arial" pitchFamily="34" charset="0"/>
                <a:cs typeface="Arial" pitchFamily="34" charset="0"/>
              </a:rPr>
              <a:t>Este proyecto ha sido financiado con el apoyo de la Comisión Europea bajo el </a:t>
            </a:r>
            <a:r>
              <a:rPr lang="es" sz="800" dirty="0" err="1">
                <a:latin typeface="Arial" pitchFamily="34" charset="0"/>
                <a:cs typeface="Arial" pitchFamily="34" charset="0"/>
              </a:rPr>
              <a:t>Programa Erasmus+ </a:t>
            </a:r>
            <a:r>
              <a:rPr lang="es" sz="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Esta publicación solo refleja los puntos de vista del autor, y la Comisión no se hace responsable de ninguna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uso que pueda hacerse de la información contenida en el mismo.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31333" y="2698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tarea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83261" y="4191021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800" dirty="0">
                <a:latin typeface="Arial" panose="020B0604020202020204" pitchFamily="34" charset="0"/>
                <a:cs typeface="Arial" panose="020B0604020202020204" pitchFamily="34" charset="0"/>
              </a:rPr>
              <a:t>Fuente: https://www.pexels.com/photo/woman-touching-a-black-miniature-robot-toy-8566453/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01" y="1995686"/>
            <a:ext cx="2664296" cy="199822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8934" y="2387084"/>
            <a:ext cx="246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2.1 El potencial de la 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51228" y="915566"/>
            <a:ext cx="4648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Sigamos aprendiendo sobre el potencial de la IA. Elija una tecnología impulsada por IA e investigue cómo utiliza la inteligencia artificial para mejorar nuestras vidas.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27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800" dirty="0">
                <a:latin typeface="Arial" pitchFamily="34" charset="0"/>
                <a:cs typeface="Arial" pitchFamily="34" charset="0"/>
              </a:rPr>
              <a:t>Este proyecto ha sido financiado con el apoyo de la Comisión Europea bajo el </a:t>
            </a:r>
            <a:r>
              <a:rPr lang="es" sz="800" dirty="0" err="1">
                <a:latin typeface="Arial" pitchFamily="34" charset="0"/>
                <a:cs typeface="Arial" pitchFamily="34" charset="0"/>
              </a:rPr>
              <a:t>Programa Erasmus+ </a:t>
            </a:r>
            <a:r>
              <a:rPr lang="es" sz="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Esta publicación solo refleja los puntos de vista del autor, y la Comisión no se hace responsable de ninguna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uso que pueda hacerse de la información contenida en el mismo.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31333" y="2698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tarea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3445" y="2387084"/>
            <a:ext cx="243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2.1 El potencial de la 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38895" y="671905"/>
            <a:ext cx="46731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Señalar</a:t>
            </a:r>
            <a:r>
              <a:rPr lang="e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lang="e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beneficios éticos de esa IA en particular.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Por ejemplo: Los cruces de peatones son diferentes en todo el mundo. Usan un patrón de cebra para marcar el paso de peatones en los EE. UU . Una línea punteada en Gran Bretaña. Los científicos de datos de Google están entrenando la IA en Google Maps para reconocer diferentes tipos de cruces peatonales y mostrar a los peatones las rutas exactas que deben tomar para llegar a su destino.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¿Puede la IA asegurarse de que estamos seguros en todo el mundo?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Más detalles aquí: </a:t>
            </a:r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https://blog.google/products/maps/google-maps-101-ai-power-new-features-io-2021 /</a:t>
            </a:r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800" dirty="0">
                <a:latin typeface="Arial" pitchFamily="34" charset="0"/>
                <a:cs typeface="Arial" pitchFamily="34" charset="0"/>
              </a:rPr>
              <a:t>Este proyecto ha sido financiado con el apoyo de la Comisión Europea bajo el </a:t>
            </a:r>
            <a:r>
              <a:rPr lang="es" sz="800" dirty="0" err="1">
                <a:latin typeface="Arial" pitchFamily="34" charset="0"/>
                <a:cs typeface="Arial" pitchFamily="34" charset="0"/>
              </a:rPr>
              <a:t>Programa Erasmus+ </a:t>
            </a:r>
            <a:r>
              <a:rPr lang="es" sz="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Esta publicación solo refleja los puntos de vista del autor, y la Comisión no se hace responsable de ninguna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uso que pueda hacerse de la información contenida en el mismo.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92017" y="55552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o comentarios?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2" y="1429968"/>
            <a:ext cx="3420734" cy="22835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68911" y="3846691"/>
            <a:ext cx="3013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800" dirty="0">
                <a:latin typeface="Arial" panose="020B0604020202020204" pitchFamily="34" charset="0"/>
                <a:cs typeface="Arial" panose="020B0604020202020204" pitchFamily="34" charset="0"/>
              </a:rPr>
              <a:t>Fuente: https://www.pexels.com/photo/man-people-woman-girl-8438969/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0932" y="2387084"/>
            <a:ext cx="25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2.1 El potencial de la 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5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800" dirty="0">
                <a:latin typeface="Arial" pitchFamily="34" charset="0"/>
                <a:cs typeface="Arial" pitchFamily="34" charset="0"/>
              </a:rPr>
              <a:t>Este proyecto ha sido financiado con el apoyo de la Comisión Europea bajo el </a:t>
            </a:r>
            <a:r>
              <a:rPr lang="es" sz="800" dirty="0" err="1">
                <a:latin typeface="Arial" pitchFamily="34" charset="0"/>
                <a:cs typeface="Arial" pitchFamily="34" charset="0"/>
              </a:rPr>
              <a:t>Programa Erasmus+ </a:t>
            </a:r>
            <a:r>
              <a:rPr lang="es" sz="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Esta publicación solo refleja los puntos de vista del autor, y la Comisión no se hace responsable de ninguna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uso que pueda hacerse de la información contenida en el mismo.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95093" y="55552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Alimento</a:t>
            </a:r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para el pensamiento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6936" y="2387084"/>
            <a:ext cx="24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2.1 El potencial de la 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45432" y="1156454"/>
            <a:ext cx="5119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¿Cambió su percepción de la IA? Si es así, ¿de qué manera?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evaluaría el potencial de la IA? ¿Crees que cambiará dramáticamente el mundo o solo lo mejorará un poco?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34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800" dirty="0">
                <a:latin typeface="Arial" pitchFamily="34" charset="0"/>
                <a:cs typeface="Arial" pitchFamily="34" charset="0"/>
              </a:rPr>
              <a:t>Este proyecto ha sido financiado con el apoyo de la Comisión Europea bajo el </a:t>
            </a:r>
            <a:r>
              <a:rPr lang="es" sz="800" dirty="0" err="1">
                <a:latin typeface="Arial" pitchFamily="34" charset="0"/>
                <a:cs typeface="Arial" pitchFamily="34" charset="0"/>
              </a:rPr>
              <a:t>Programa Erasmus+ </a:t>
            </a:r>
            <a:r>
              <a:rPr lang="es" sz="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Esta publicación solo refleja los puntos de vista del autor, y la Comisión no se hace responsable de ninguna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uso que pueda hacerse de la información contenida en el mismo.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979304" y="208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Otras lecturas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6936" y="2387084"/>
            <a:ext cx="24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2.1 El potencial de la 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658419" y="699542"/>
            <a:ext cx="53780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400" dirty="0">
                <a:latin typeface="Arial" panose="020B0604020202020204" pitchFamily="34" charset="0"/>
                <a:cs typeface="Arial" panose="020B0604020202020204" pitchFamily="34" charset="0"/>
              </a:rPr>
              <a:t>Para darle más información sobre los beneficios de la IA :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" sz="1400" dirty="0">
                <a:latin typeface="Arial" panose="020B0604020202020204" pitchFamily="34" charset="0"/>
                <a:cs typeface="Arial" panose="020B0604020202020204" pitchFamily="34" charset="0"/>
              </a:rPr>
              <a:t>Cómo beneficiarse de la IA </a:t>
            </a:r>
            <a:r>
              <a:rPr lang="e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 https://www.iotforall.com/8-helpful-everyday-examples-of-artificial-intelligence</a:t>
            </a:r>
            <a:r>
              <a:rPr lang="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 </a:t>
            </a:r>
            <a:r>
              <a:rPr lang="es" sz="1400" dirty="0">
                <a:latin typeface="Arial" panose="020B0604020202020204" pitchFamily="34" charset="0"/>
                <a:cs typeface="Arial" panose="020B0604020202020204" pitchFamily="34" charset="0"/>
              </a:rPr>
              <a:t>la IA en la economía y la sociedad: </a:t>
            </a:r>
            <a:r>
              <a:rPr lang="e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https://hackr.io/blog/benefits-of-artificial-intelligence</a:t>
            </a:r>
            <a:r>
              <a:rPr lang="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" sz="1400" dirty="0">
                <a:latin typeface="Arial" panose="020B0604020202020204" pitchFamily="34" charset="0"/>
                <a:cs typeface="Arial" panose="020B0604020202020204" pitchFamily="34" charset="0"/>
              </a:rPr>
              <a:t>7 beneficios de la </a:t>
            </a:r>
            <a:r>
              <a:rPr lang="e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IA : https://interesantengineering.com/7-ways-ai-will-help-humanity-not-harm-it</a:t>
            </a:r>
            <a:r>
              <a:rPr lang="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" sz="1400" dirty="0">
                <a:latin typeface="Arial" panose="020B0604020202020204" pitchFamily="34" charset="0"/>
                <a:cs typeface="Arial" panose="020B0604020202020204" pitchFamily="34" charset="0"/>
              </a:rPr>
              <a:t>Para obtener una imagen más amplia de los beneficios y riesgos de la IA: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" sz="1400" dirty="0">
                <a:latin typeface="Arial" panose="020B0604020202020204" pitchFamily="34" charset="0"/>
                <a:cs typeface="Arial" panose="020B0604020202020204" pitchFamily="34" charset="0"/>
              </a:rPr>
              <a:t>El artículo de la Institución Brookings sobre cómo la IA transforma el mundo </a:t>
            </a:r>
            <a:r>
              <a:rPr lang="e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 https://www.brookings.edu/research/how-artificial-intelligence-is-transforming-the-world /</a:t>
            </a:r>
            <a:r>
              <a:rPr lang="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51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3347864" y="4155926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Sitio web </a:t>
            </a:r>
            <a:r>
              <a:rPr lang="e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proyecto : </a:t>
            </a:r>
            <a:r>
              <a:rPr lang="es" sz="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www.ai-future-project.eu</a:t>
            </a: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" sz="800" dirty="0">
                <a:latin typeface="Arial" panose="020B0604020202020204" pitchFamily="34" charset="0"/>
                <a:cs typeface="Arial" panose="020B0604020202020204" pitchFamily="34" charset="0"/>
              </a:rPr>
              <a:t>Página </a:t>
            </a:r>
            <a:r>
              <a:rPr lang="es" sz="800" dirty="0" err="1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s" sz="800" dirty="0">
                <a:latin typeface="Arial" panose="020B0604020202020204" pitchFamily="34" charset="0"/>
                <a:cs typeface="Arial" panose="020B0604020202020204" pitchFamily="34" charset="0"/>
              </a:rPr>
              <a:t>facebook.com/artin-future</a:t>
            </a:r>
          </a:p>
          <a:p>
            <a:pPr lvl="0"/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O:\New folder\Projektnij otdel\isk intelekt\logo v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2254"/>
            <a:ext cx="2821310" cy="6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5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800" dirty="0">
                <a:latin typeface="Arial" pitchFamily="34" charset="0"/>
                <a:cs typeface="Arial" pitchFamily="34" charset="0"/>
              </a:rPr>
              <a:t>Este proyecto ha sido financiado con el apoyo de la Comisión Europea bajo el </a:t>
            </a:r>
            <a:r>
              <a:rPr lang="es" sz="800" dirty="0" err="1">
                <a:latin typeface="Arial" pitchFamily="34" charset="0"/>
                <a:cs typeface="Arial" pitchFamily="34" charset="0"/>
              </a:rPr>
              <a:t>Programa Erasmus+ </a:t>
            </a:r>
            <a:r>
              <a:rPr lang="es" sz="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Esta publicación solo refleja los puntos de vista del autor, y la Comisión no se hace responsable de ninguna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uso que pueda hacerse de la información contenida en el mismo.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26749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El potencial de la 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79912" y="846474"/>
            <a:ext cx="51125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En general, la IA puede permitir que los humanos prosperen y mejoren sus vidas y su bienestar.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Beneficios económicos: la IA puede aumentar la riqueza global.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Beneficios técnicos: la IA no solo ayudará a las personas a vivir sus vidas de manera más eficiente y las liberará de tareas repetitivas, sino que también puede realizar tareas que la inteligencia humana no podría realizar.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Beneficios sociales: IA</a:t>
            </a:r>
            <a:r>
              <a:rPr lang="e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puede mejorar nuestro bienestar y permitir que las personas disfruten plenamente de sus derechos y libertades.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74948" y="2110085"/>
            <a:ext cx="252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Lección de unidad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2.1 El potencial de la IA</a:t>
            </a:r>
          </a:p>
        </p:txBody>
      </p:sp>
    </p:spTree>
    <p:extLst>
      <p:ext uri="{BB962C8B-B14F-4D97-AF65-F5344CB8AC3E}">
        <p14:creationId xmlns:p14="http://schemas.microsoft.com/office/powerpoint/2010/main" val="396394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800" dirty="0">
                <a:latin typeface="Arial" pitchFamily="34" charset="0"/>
                <a:cs typeface="Arial" pitchFamily="34" charset="0"/>
              </a:rPr>
              <a:t>Este proyecto ha sido financiado con el apoyo de la Comisión Europea bajo el </a:t>
            </a:r>
            <a:r>
              <a:rPr lang="es" sz="800" dirty="0" err="1">
                <a:latin typeface="Arial" pitchFamily="34" charset="0"/>
                <a:cs typeface="Arial" pitchFamily="34" charset="0"/>
              </a:rPr>
              <a:t>Programa Erasmus+ </a:t>
            </a:r>
            <a:r>
              <a:rPr lang="es" sz="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Esta publicación solo refleja los puntos de vista del autor, y la Comisión no se hace responsable de ninguna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uso que pueda hacerse de la información contenida en el mismo.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26749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Potencial económico de la 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3498" y="2387084"/>
            <a:ext cx="245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2.1 El potencial de la IA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778800" y="699542"/>
            <a:ext cx="5113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El uso de tecnologías de IA beneficiará a las empresas. Un estudio de </a:t>
            </a:r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PwC </a:t>
            </a:r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muestra que la IA hará que todos los sectores de la economía aumenten sus ganancias en al menos un 10 por ciento.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45" y="2499742"/>
            <a:ext cx="2588275" cy="161902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150657" y="4341697"/>
            <a:ext cx="4249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800" dirty="0">
                <a:latin typeface="Arial" panose="020B0604020202020204" pitchFamily="34" charset="0"/>
                <a:cs typeface="Arial" panose="020B0604020202020204" pitchFamily="34" charset="0"/>
              </a:rPr>
              <a:t>Fuente: https://pixabay.com/de/illustrations/profite-einnahmen-gesch%c3%a4ft-1953616/</a:t>
            </a:r>
          </a:p>
        </p:txBody>
      </p:sp>
    </p:spTree>
    <p:extLst>
      <p:ext uri="{BB962C8B-B14F-4D97-AF65-F5344CB8AC3E}">
        <p14:creationId xmlns:p14="http://schemas.microsoft.com/office/powerpoint/2010/main" val="340237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800" dirty="0">
                <a:latin typeface="Arial" pitchFamily="34" charset="0"/>
                <a:cs typeface="Arial" pitchFamily="34" charset="0"/>
              </a:rPr>
              <a:t>Este proyecto ha sido financiado con el apoyo de la Comisión Europea bajo el </a:t>
            </a:r>
            <a:r>
              <a:rPr lang="es" sz="800" dirty="0" err="1">
                <a:latin typeface="Arial" pitchFamily="34" charset="0"/>
                <a:cs typeface="Arial" pitchFamily="34" charset="0"/>
              </a:rPr>
              <a:t>Programa Erasmus+ </a:t>
            </a:r>
            <a:r>
              <a:rPr lang="es" sz="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Esta publicación solo refleja los puntos de vista del autor, y la Comisión no se hace responsable de ninguna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uso que pueda hacerse de la información contenida en el mismo.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26749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Potencial económico de la 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3498" y="2387084"/>
            <a:ext cx="245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2.1 El potencial de la IA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778800" y="699542"/>
            <a:ext cx="5113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Los sectores que más se beneficiarían son el comercio minorista, el comercio mayorista, el alojamiento y los servicios de alimentación. Se espera que tengan un aumento del 15 por ciento en las ganancias.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150657" y="4341697"/>
            <a:ext cx="4249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800" dirty="0">
                <a:latin typeface="Arial" panose="020B0604020202020204" pitchFamily="34" charset="0"/>
                <a:cs typeface="Arial" panose="020B0604020202020204" pitchFamily="34" charset="0"/>
              </a:rPr>
              <a:t>Fuente : https://www.pexels.com/photo/a-person-showing-a-woman-his-tablet-7109176/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91" y="1866444"/>
            <a:ext cx="3511095" cy="23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800" dirty="0">
                <a:latin typeface="Arial" pitchFamily="34" charset="0"/>
                <a:cs typeface="Arial" pitchFamily="34" charset="0"/>
              </a:rPr>
              <a:t>Este proyecto ha sido financiado con el apoyo de la Comisión Europea bajo el </a:t>
            </a:r>
            <a:r>
              <a:rPr lang="es" sz="800" dirty="0" err="1">
                <a:latin typeface="Arial" pitchFamily="34" charset="0"/>
                <a:cs typeface="Arial" pitchFamily="34" charset="0"/>
              </a:rPr>
              <a:t>Programa Erasmus+ </a:t>
            </a:r>
            <a:r>
              <a:rPr lang="es" sz="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Esta publicación solo refleja los puntos de vista del autor, y la Comisión no se hace responsable de ninguna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uso que pueda hacerse de la información contenida en el mismo.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1954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Potencial técnico de la 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81490" y="2387084"/>
            <a:ext cx="260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2.1 El potencial de la IA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96802" y="609441"/>
            <a:ext cx="4957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AI es capaz de analizar grandes cantidades de datos y descubrir patrones entre estas piezas de información.</a:t>
            </a:r>
          </a:p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Las tecnologías de IA podrían ayudarnos a ampliar los límites de nuestro propio conocimiento y habilidades.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97" y="1932880"/>
            <a:ext cx="1683759" cy="252563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015309" y="4466391"/>
            <a:ext cx="2520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800" dirty="0">
                <a:latin typeface="Arial" panose="020B0604020202020204" pitchFamily="34" charset="0"/>
                <a:cs typeface="Arial" panose="020B0604020202020204" pitchFamily="34" charset="0"/>
              </a:rPr>
              <a:t>Fuente: https://unsplash.com/photos/hJ5uMIRNg5k</a:t>
            </a:r>
          </a:p>
        </p:txBody>
      </p:sp>
    </p:spTree>
    <p:extLst>
      <p:ext uri="{BB962C8B-B14F-4D97-AF65-F5344CB8AC3E}">
        <p14:creationId xmlns:p14="http://schemas.microsoft.com/office/powerpoint/2010/main" val="334610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800" dirty="0">
                <a:latin typeface="Arial" pitchFamily="34" charset="0"/>
                <a:cs typeface="Arial" pitchFamily="34" charset="0"/>
              </a:rPr>
              <a:t>Este proyecto ha sido financiado con el apoyo de la Comisión Europea bajo el </a:t>
            </a:r>
            <a:r>
              <a:rPr lang="es" sz="800" dirty="0" err="1">
                <a:latin typeface="Arial" pitchFamily="34" charset="0"/>
                <a:cs typeface="Arial" pitchFamily="34" charset="0"/>
              </a:rPr>
              <a:t>Programa Erasmus+ </a:t>
            </a:r>
            <a:r>
              <a:rPr lang="es" sz="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Esta publicación solo refleja los puntos de vista del autor, y la Comisión no se hace responsable de ninguna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uso que pueda hacerse de la información contenida en el mismo.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1954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Potencial técnico de la 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81490" y="2387084"/>
            <a:ext cx="260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2.1 El potencial de la IA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96803" y="843558"/>
            <a:ext cx="4957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Por ejemplo, la IA en el cuidado de la salud puede ayudar a los médicos a detectar enfermedades y curarlas y ayudarlos a realizar operaciones complejas también.</a:t>
            </a:r>
          </a:p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La IA podría extender potencialmente la esperanza de vida humana.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06" y="2067694"/>
            <a:ext cx="1570484" cy="235572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943300" y="4498762"/>
            <a:ext cx="2664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800" dirty="0">
                <a:latin typeface="Arial" panose="020B0604020202020204" pitchFamily="34" charset="0"/>
                <a:cs typeface="Arial" panose="020B0604020202020204" pitchFamily="34" charset="0"/>
              </a:rPr>
              <a:t>Fuente: https://unsplash.com/photos/_N7I1JyPYJw</a:t>
            </a:r>
          </a:p>
        </p:txBody>
      </p:sp>
    </p:spTree>
    <p:extLst>
      <p:ext uri="{BB962C8B-B14F-4D97-AF65-F5344CB8AC3E}">
        <p14:creationId xmlns:p14="http://schemas.microsoft.com/office/powerpoint/2010/main" val="117235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800" dirty="0">
                <a:latin typeface="Arial" pitchFamily="34" charset="0"/>
                <a:cs typeface="Arial" pitchFamily="34" charset="0"/>
              </a:rPr>
              <a:t>Este proyecto ha sido financiado con el apoyo de la Comisión Europea bajo el </a:t>
            </a:r>
            <a:r>
              <a:rPr lang="es" sz="800" dirty="0" err="1">
                <a:latin typeface="Arial" pitchFamily="34" charset="0"/>
                <a:cs typeface="Arial" pitchFamily="34" charset="0"/>
              </a:rPr>
              <a:t>Programa Erasmus+ </a:t>
            </a:r>
            <a:r>
              <a:rPr lang="es" sz="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Esta publicación solo refleja los puntos de vista del autor, y la Comisión no se hace responsable de ninguna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uso que pueda hacerse de la información contenida en el mismo.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1954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Potencial social de la 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7494" y="2387084"/>
            <a:ext cx="25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2.1 El potencial de la IA</a:t>
            </a:r>
          </a:p>
        </p:txBody>
      </p:sp>
      <p:sp>
        <p:nvSpPr>
          <p:cNvPr id="5" name="Rechteck 4"/>
          <p:cNvSpPr/>
          <p:nvPr/>
        </p:nvSpPr>
        <p:spPr>
          <a:xfrm>
            <a:off x="3833074" y="695089"/>
            <a:ext cx="4884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La IA también podría tener un efecto positivo en nuestro bienestar.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Por ejemplo, en lugar de esperar en el teléfono para programar una cita con el médico, un </a:t>
            </a:r>
            <a:r>
              <a:rPr lang="es" sz="1600" dirty="0" err="1">
                <a:latin typeface="Arial" panose="020B0604020202020204" pitchFamily="34" charset="0"/>
                <a:cs typeface="Arial" panose="020B0604020202020204" pitchFamily="34" charset="0"/>
              </a:rPr>
              <a:t>chatbot </a:t>
            </a:r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, al que se puede acceder las 24 horas del día, los 7 días de la semana,</a:t>
            </a:r>
            <a:r>
              <a:rPr lang="e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permitiría a los pacientes reservar rápidamente su visita al médico y evitar el estrés de una línea ocupada.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76" y="2335009"/>
            <a:ext cx="2067694" cy="206769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302199" y="44076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" sz="800" dirty="0">
                <a:latin typeface="Arial" panose="020B0604020202020204" pitchFamily="34" charset="0"/>
                <a:cs typeface="Arial" panose="020B0604020202020204" pitchFamily="34" charset="0"/>
              </a:rPr>
              <a:t>Fuente: https://www.pexels.com/photo/unrecognizable-happy-people-jumping-in-sunset-6152103/</a:t>
            </a:r>
          </a:p>
        </p:txBody>
      </p:sp>
    </p:spTree>
    <p:extLst>
      <p:ext uri="{BB962C8B-B14F-4D97-AF65-F5344CB8AC3E}">
        <p14:creationId xmlns:p14="http://schemas.microsoft.com/office/powerpoint/2010/main" val="138705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800" dirty="0">
                <a:latin typeface="Arial" pitchFamily="34" charset="0"/>
                <a:cs typeface="Arial" pitchFamily="34" charset="0"/>
              </a:rPr>
              <a:t>Este proyecto ha sido financiado con el apoyo de la Comisión Europea bajo el </a:t>
            </a:r>
            <a:r>
              <a:rPr lang="es" sz="800" dirty="0" err="1">
                <a:latin typeface="Arial" pitchFamily="34" charset="0"/>
                <a:cs typeface="Arial" pitchFamily="34" charset="0"/>
              </a:rPr>
              <a:t>Programa Erasmus+ </a:t>
            </a:r>
            <a:r>
              <a:rPr lang="es" sz="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Esta publicación solo refleja los puntos de vista del autor, y la Comisión no se hace responsable de ninguna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uso que pueda hacerse de la información contenida en el mismo.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1954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Potencial social de la 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7494" y="2387084"/>
            <a:ext cx="25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2.1 El potencial de la IA</a:t>
            </a:r>
          </a:p>
        </p:txBody>
      </p:sp>
      <p:sp>
        <p:nvSpPr>
          <p:cNvPr id="5" name="Rechteck 4"/>
          <p:cNvSpPr/>
          <p:nvPr/>
        </p:nvSpPr>
        <p:spPr>
          <a:xfrm>
            <a:off x="3833074" y="695089"/>
            <a:ext cx="4884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El personal que trabaja en la práctica de un médico también puede beneficiarse de esto. Con la IA de su lado, serían productivos, eficientes y estarían menos estresados en el trabajo.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989449" y="44076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" sz="800" dirty="0">
                <a:latin typeface="Arial" panose="020B0604020202020204" pitchFamily="34" charset="0"/>
                <a:cs typeface="Arial" panose="020B0604020202020204" pitchFamily="34" charset="0"/>
              </a:rPr>
              <a:t>Fuente : https://www.pexels.com/photo/two-women-with-headsets-working-as-call-center-agents-8867382/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36" y="1923678"/>
            <a:ext cx="3580626" cy="23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7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800" dirty="0">
                <a:latin typeface="Arial" pitchFamily="34" charset="0"/>
                <a:cs typeface="Arial" pitchFamily="34" charset="0"/>
              </a:rPr>
              <a:t>Este proyecto ha sido financiado con el apoyo de la Comisión Europea bajo el </a:t>
            </a:r>
            <a:r>
              <a:rPr lang="es" sz="800" dirty="0" err="1">
                <a:latin typeface="Arial" pitchFamily="34" charset="0"/>
                <a:cs typeface="Arial" pitchFamily="34" charset="0"/>
              </a:rPr>
              <a:t>Programa Erasmus+ </a:t>
            </a:r>
            <a:r>
              <a:rPr lang="es" sz="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Esta publicación solo refleja los puntos de vista del autor, y la Comisión no se hace responsable de ninguna</a:t>
            </a:r>
          </a:p>
          <a:p>
            <a:r>
              <a:rPr lang="es" sz="800" dirty="0">
                <a:latin typeface="Arial" pitchFamily="34" charset="0"/>
                <a:cs typeface="Arial" pitchFamily="34" charset="0"/>
              </a:rPr>
              <a:t>uso que pueda hacerse de la información contenida en el mismo.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1954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Potencial de la 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7494" y="2387084"/>
            <a:ext cx="25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latin typeface="Arial" panose="020B0604020202020204" pitchFamily="34" charset="0"/>
                <a:cs typeface="Arial" panose="020B0604020202020204" pitchFamily="34" charset="0"/>
              </a:rPr>
              <a:t>2.1 El potencial de la IA</a:t>
            </a:r>
          </a:p>
        </p:txBody>
      </p:sp>
      <p:sp>
        <p:nvSpPr>
          <p:cNvPr id="5" name="Rechteck 4"/>
          <p:cNvSpPr/>
          <p:nvPr/>
        </p:nvSpPr>
        <p:spPr>
          <a:xfrm>
            <a:off x="3989449" y="7047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¿Has tenido una experiencia positiva con la IA?</a:t>
            </a:r>
          </a:p>
          <a:p>
            <a:r>
              <a:rPr lang="es" sz="1600" dirty="0">
                <a:latin typeface="Arial" panose="020B0604020202020204" pitchFamily="34" charset="0"/>
                <a:cs typeface="Arial" panose="020B0604020202020204" pitchFamily="34" charset="0"/>
              </a:rPr>
              <a:t>¿Podrías compartir la historia con tus compañeros de clase?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989449" y="434328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" sz="800" dirty="0">
                <a:latin typeface="Arial" panose="020B0604020202020204" pitchFamily="34" charset="0"/>
                <a:cs typeface="Arial" panose="020B0604020202020204" pitchFamily="34" charset="0"/>
              </a:rPr>
              <a:t>Fuente: https://www.pexels.com/photo/woman-sharing-her-presentation-with-her-colleagues-3153198/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92" y="1563638"/>
            <a:ext cx="3965113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99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1665</Words>
  <Application>Microsoft Office PowerPoint</Application>
  <PresentationFormat>Presentación en pantalla (16:9)</PresentationFormat>
  <Paragraphs>125</Paragraphs>
  <Slides>15</Slides>
  <Notes>0</Notes>
  <HiddenSlides>4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2023-03-01T13:24:48Z</dcterms:created>
  <dcterms:modified xsi:type="dcterms:W3CDTF">2023-04-05T10:29:45Z</dcterms:modified>
</cp:coreProperties>
</file>