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9" roundtripDataSignature="AMtx7mhVcjmu2Qf1e3zTUqihxaAosXxrV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customschemas.google.com/relationships/presentationmetadata" Target="metadata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5"/>
          <p:cNvSpPr txBox="1"/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5"/>
          <p:cNvSpPr txBox="1"/>
          <p:nvPr>
            <p:ph idx="1" type="subTitle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15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5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5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4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4"/>
          <p:cNvSpPr txBox="1"/>
          <p:nvPr>
            <p:ph idx="1" type="body"/>
          </p:nvPr>
        </p:nvSpPr>
        <p:spPr>
          <a:xfrm rot="5400000">
            <a:off x="2874764" y="-1217413"/>
            <a:ext cx="3394472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4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4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4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5"/>
          <p:cNvSpPr txBox="1"/>
          <p:nvPr>
            <p:ph type="title"/>
          </p:nvPr>
        </p:nvSpPr>
        <p:spPr>
          <a:xfrm rot="5400000">
            <a:off x="6012656" y="771525"/>
            <a:ext cx="3290888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5"/>
          <p:cNvSpPr txBox="1"/>
          <p:nvPr>
            <p:ph idx="1" type="body"/>
          </p:nvPr>
        </p:nvSpPr>
        <p:spPr>
          <a:xfrm rot="5400000">
            <a:off x="1821656" y="-1209675"/>
            <a:ext cx="3290888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5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5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5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6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6"/>
          <p:cNvSpPr txBox="1"/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6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6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6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7"/>
          <p:cNvSpPr txBox="1"/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7"/>
          <p:cNvSpPr txBox="1"/>
          <p:nvPr>
            <p:ph idx="1" type="body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7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7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7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8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8"/>
          <p:cNvSpPr txBox="1"/>
          <p:nvPr>
            <p:ph idx="1" type="body"/>
          </p:nvPr>
        </p:nvSpPr>
        <p:spPr>
          <a:xfrm>
            <a:off x="457200" y="900113"/>
            <a:ext cx="4038600" cy="2545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18"/>
          <p:cNvSpPr txBox="1"/>
          <p:nvPr>
            <p:ph idx="2" type="body"/>
          </p:nvPr>
        </p:nvSpPr>
        <p:spPr>
          <a:xfrm>
            <a:off x="4648200" y="900113"/>
            <a:ext cx="4038600" cy="2545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18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8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8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9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9"/>
          <p:cNvSpPr txBox="1"/>
          <p:nvPr>
            <p:ph idx="1" type="body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9"/>
          <p:cNvSpPr txBox="1"/>
          <p:nvPr>
            <p:ph idx="2" type="body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19"/>
          <p:cNvSpPr txBox="1"/>
          <p:nvPr>
            <p:ph idx="3" type="body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9"/>
          <p:cNvSpPr txBox="1"/>
          <p:nvPr>
            <p:ph idx="4" type="body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19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9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9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0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0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0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20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1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1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1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2"/>
          <p:cNvSpPr txBox="1"/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2"/>
          <p:cNvSpPr txBox="1"/>
          <p:nvPr>
            <p:ph idx="1" type="body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22"/>
          <p:cNvSpPr txBox="1"/>
          <p:nvPr>
            <p:ph idx="2" type="body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22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2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2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3"/>
          <p:cNvSpPr txBox="1"/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3"/>
          <p:cNvSpPr/>
          <p:nvPr>
            <p:ph idx="2" type="pic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3"/>
          <p:cNvSpPr txBox="1"/>
          <p:nvPr>
            <p:ph idx="1" type="body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23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3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3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4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4"/>
          <p:cNvSpPr txBox="1"/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4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4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4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1.png"/><Relationship Id="rId4" Type="http://schemas.openxmlformats.org/officeDocument/2006/relationships/image" Target="../media/image8.png"/><Relationship Id="rId5" Type="http://schemas.openxmlformats.org/officeDocument/2006/relationships/image" Target="../media/image6.png"/><Relationship Id="rId6" Type="http://schemas.openxmlformats.org/officeDocument/2006/relationships/image" Target="../media/image5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1.png"/><Relationship Id="rId4" Type="http://schemas.openxmlformats.org/officeDocument/2006/relationships/image" Target="../media/image8.png"/><Relationship Id="rId5" Type="http://schemas.openxmlformats.org/officeDocument/2006/relationships/hyperlink" Target="http://www.ai-future-project.eu/" TargetMode="External"/><Relationship Id="rId6" Type="http://schemas.openxmlformats.org/officeDocument/2006/relationships/image" Target="../media/image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bruegel.org/2014/07/the-computerisation-of-european-jobs/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incidentdatabase.ai/summaries/incidents" TargetMode="External"/><Relationship Id="rId4" Type="http://schemas.openxmlformats.org/officeDocument/2006/relationships/hyperlink" Target="https://arstechnica.com/tech-policy/2018/05/report-software-bug-led-to-death-in-ubers-self-driving-crash/" TargetMode="External"/><Relationship Id="rId5" Type="http://schemas.openxmlformats.org/officeDocument/2006/relationships/hyperlink" Target="https://www.engadget.com/ocado-robot-collision-fire-114027027.html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www.wired.com/story/how-algorithm-blocked-kidney-transplants-black-patients/" TargetMode="External"/><Relationship Id="rId4" Type="http://schemas.openxmlformats.org/officeDocument/2006/relationships/hyperlink" Target="https://www.wired.co.uk/article/china-social-credit-system-explained" TargetMode="External"/><Relationship Id="rId5" Type="http://schemas.openxmlformats.org/officeDocument/2006/relationships/hyperlink" Target="https://www.wired.co.uk/article/china-social-credit-system-explained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www.silicon.co.uk/e-regulation/facial-recognition-false-arrest-349782" TargetMode="External"/><Relationship Id="rId4" Type="http://schemas.openxmlformats.org/officeDocument/2006/relationships/hyperlink" Target="https://www.huffpost.com/entry/google-image-gender-bias_n_7036414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O:\New folder\Projektnij otdel\isk intelekt\fon ppt2.png" id="84" name="Google Shape;8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9178"/>
            <a:ext cx="9144000" cy="513432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O:\New folder\Projektnij otdel\isk intelekt\logo1.png" id="85" name="Google Shape;85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436096" y="561796"/>
            <a:ext cx="3181350" cy="512763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/>
          <p:nvPr/>
        </p:nvSpPr>
        <p:spPr>
          <a:xfrm>
            <a:off x="315491" y="1074558"/>
            <a:ext cx="4572000" cy="2800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ArtIn Future – Ethics in Artificial Intelligence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Module: What does AI do?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Unit: </a:t>
            </a:r>
            <a:r>
              <a:rPr b="0" i="0" lang="en-GB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AI Risks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Negative impact of AI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Target learners: 9th-grade learners (14-15 years old)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O:\New folder\Projektnij otdel\isk intelekt\logo vse.png" id="87" name="Google Shape;87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084168" y="4222254"/>
            <a:ext cx="2821310" cy="606168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937914" y="3124021"/>
            <a:ext cx="368262" cy="304152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"/>
          <p:cNvSpPr/>
          <p:nvPr/>
        </p:nvSpPr>
        <p:spPr>
          <a:xfrm>
            <a:off x="5500725" y="3124021"/>
            <a:ext cx="3404753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Developed by:          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BEST Institut für berufsbezogene Weiterbildung und Personaltraining GmbH</a:t>
            </a:r>
            <a:endParaRPr b="0" i="0" sz="16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0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10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project has been funded with support from the European Commission under the Erasmus+ Programme.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publication only reflects the views of the author, and the Commission cannot be held responsible for any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 which may be made of the information contained therein. (2020-1-DE02-KA226-VET-00813)</a:t>
            </a:r>
            <a:endParaRPr/>
          </a:p>
        </p:txBody>
      </p:sp>
      <p:sp>
        <p:nvSpPr>
          <p:cNvPr id="174" name="Google Shape;174;p10"/>
          <p:cNvSpPr txBox="1"/>
          <p:nvPr/>
        </p:nvSpPr>
        <p:spPr>
          <a:xfrm>
            <a:off x="764958" y="2387084"/>
            <a:ext cx="203397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2.2 AI risks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10"/>
          <p:cNvSpPr txBox="1"/>
          <p:nvPr/>
        </p:nvSpPr>
        <p:spPr>
          <a:xfrm>
            <a:off x="4871293" y="199321"/>
            <a:ext cx="280831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Group activity – debate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p10"/>
          <p:cNvSpPr txBox="1"/>
          <p:nvPr/>
        </p:nvSpPr>
        <p:spPr>
          <a:xfrm>
            <a:off x="3906589" y="771550"/>
            <a:ext cx="4737720" cy="25545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Now that we’ve learnt about positive and negative ethical AI aspects, let’s debate if AI is morally good or bad.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first team will argue that it’s morally good.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second team will say it’s morally bad.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judging team will listen closely to what both teams say and decide who will</a:t>
            </a:r>
            <a:r>
              <a:rPr lang="en-GB" sz="1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win the debate. 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Google Shape;182;p11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project has been funded with support from the European Commission under the Erasmus+ Programme.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publication only reflects the views of the author, and the Commission cannot be held responsible for any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 which may be made of the information contained therein. (2020-1-DE02-KA226-VET-00813)</a:t>
            </a:r>
            <a:endParaRPr/>
          </a:p>
        </p:txBody>
      </p:sp>
      <p:sp>
        <p:nvSpPr>
          <p:cNvPr id="183" name="Google Shape;183;p11"/>
          <p:cNvSpPr txBox="1"/>
          <p:nvPr/>
        </p:nvSpPr>
        <p:spPr>
          <a:xfrm>
            <a:off x="764958" y="2387084"/>
            <a:ext cx="203397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2.2 AI risks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11"/>
          <p:cNvSpPr txBox="1"/>
          <p:nvPr/>
        </p:nvSpPr>
        <p:spPr>
          <a:xfrm>
            <a:off x="4871293" y="199321"/>
            <a:ext cx="280831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Rules of the debate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11"/>
          <p:cNvSpPr txBox="1"/>
          <p:nvPr/>
        </p:nvSpPr>
        <p:spPr>
          <a:xfrm>
            <a:off x="3906589" y="649962"/>
            <a:ext cx="4737720" cy="40318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chairperson of the judging team will introduce today’s topic.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After the introduction, the learners who’ll speak first will make opening speeches. Each will be given 3 minutes to present their opening remark.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After that, the learners have the opportunity to pose questions to the opposing team or respond to their remarks.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When scoring the debate, the judging team should bear the following in mind: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 learners have clear knowledge of the topic?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Are their arguments well structured?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do the participants think under pressure?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Can they respond to different lines of argument?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2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191;p1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project has been funded with support from the European Commission under the Erasmus+ Programme.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publication only reflects the views of the author, and the Commission cannot be held responsible for any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 which may be made of the information contained therein. (2020-1-DE02-KA226-VET-00813)</a:t>
            </a:r>
            <a:endParaRPr/>
          </a:p>
        </p:txBody>
      </p:sp>
      <p:sp>
        <p:nvSpPr>
          <p:cNvPr id="192" name="Google Shape;192;p12"/>
          <p:cNvSpPr txBox="1"/>
          <p:nvPr/>
        </p:nvSpPr>
        <p:spPr>
          <a:xfrm>
            <a:off x="764958" y="2387084"/>
            <a:ext cx="203397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2.2 AI risks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p12"/>
          <p:cNvSpPr txBox="1"/>
          <p:nvPr/>
        </p:nvSpPr>
        <p:spPr>
          <a:xfrm>
            <a:off x="4889480" y="232371"/>
            <a:ext cx="280831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Judging team’s scores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12"/>
          <p:cNvSpPr txBox="1"/>
          <p:nvPr/>
        </p:nvSpPr>
        <p:spPr>
          <a:xfrm>
            <a:off x="3906589" y="843558"/>
            <a:ext cx="4737720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Please share with us how you decided who will be the winning team of the debate!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5" name="Google Shape;195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18451" y="1707654"/>
            <a:ext cx="1713992" cy="2570989"/>
          </a:xfrm>
          <a:prstGeom prst="rect">
            <a:avLst/>
          </a:prstGeom>
          <a:noFill/>
          <a:ln>
            <a:noFill/>
          </a:ln>
        </p:spPr>
      </p:pic>
      <p:sp>
        <p:nvSpPr>
          <p:cNvPr id="196" name="Google Shape;196;p12"/>
          <p:cNvSpPr/>
          <p:nvPr/>
        </p:nvSpPr>
        <p:spPr>
          <a:xfrm>
            <a:off x="4394371" y="4371950"/>
            <a:ext cx="3762153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Source: https://www.pexels.com/photo/people-holding-trophies-6250930/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O:\New folder\Projektnij otdel\isk intelekt\fon ppt2.png" id="201" name="Google Shape;201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9178"/>
            <a:ext cx="9144000" cy="513432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O:\New folder\Projektnij otdel\isk intelekt\logo1.png" id="202" name="Google Shape;202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436096" y="561796"/>
            <a:ext cx="3181350" cy="512763"/>
          </a:xfrm>
          <a:prstGeom prst="rect">
            <a:avLst/>
          </a:prstGeom>
          <a:noFill/>
          <a:ln>
            <a:noFill/>
          </a:ln>
        </p:spPr>
      </p:pic>
      <p:sp>
        <p:nvSpPr>
          <p:cNvPr id="203" name="Google Shape;203;p13"/>
          <p:cNvSpPr/>
          <p:nvPr/>
        </p:nvSpPr>
        <p:spPr>
          <a:xfrm>
            <a:off x="3347864" y="4294505"/>
            <a:ext cx="2448272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Project website: </a:t>
            </a:r>
            <a:r>
              <a:rPr lang="en-GB" sz="800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www.ai-future-project.eu</a:t>
            </a:r>
            <a:endParaRPr sz="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Facebook page: </a:t>
            </a:r>
            <a:r>
              <a:rPr lang="en-GB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facebook.com/artin-future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O:\New folder\Projektnij otdel\isk intelekt\logo vse.png" id="204" name="Google Shape;204;p1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084168" y="4222254"/>
            <a:ext cx="2821310" cy="6061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project has been funded with support from the European Commission under the Erasmus+ Programme.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publication only reflects the views of the author, and the Commission cannot be held responsible for any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 which may be made of the information contained therein. (2020-1-DE02-KA226-VET-00813)</a:t>
            </a:r>
            <a:endParaRPr/>
          </a:p>
        </p:txBody>
      </p:sp>
      <p:sp>
        <p:nvSpPr>
          <p:cNvPr id="96" name="Google Shape;96;p2"/>
          <p:cNvSpPr txBox="1"/>
          <p:nvPr/>
        </p:nvSpPr>
        <p:spPr>
          <a:xfrm>
            <a:off x="737828" y="2110085"/>
            <a:ext cx="2088232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Unit Lesson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2.2 AI</a:t>
            </a:r>
            <a:r>
              <a:rPr lang="en-GB" sz="18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risks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2"/>
          <p:cNvSpPr txBox="1"/>
          <p:nvPr/>
        </p:nvSpPr>
        <p:spPr>
          <a:xfrm>
            <a:off x="4000722" y="915566"/>
            <a:ext cx="4549453" cy="2800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There are some general issues with AI, despite its overall positive impact.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Economic risks: AI can lead to unemployment and job loss.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Technical risks: AI is still unsafe and may cause us harm.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Social risks: AI can violate our rights and discriminate against us.  </a:t>
            </a:r>
            <a:endParaRPr/>
          </a:p>
        </p:txBody>
      </p:sp>
      <p:sp>
        <p:nvSpPr>
          <p:cNvPr id="98" name="Google Shape;98;p2"/>
          <p:cNvSpPr txBox="1"/>
          <p:nvPr/>
        </p:nvSpPr>
        <p:spPr>
          <a:xfrm>
            <a:off x="5675175" y="268288"/>
            <a:ext cx="1345097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AI risks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3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project has been funded with support from the European Commission under the Erasmus+ Programme.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publication only reflects the views of the author, and the Commission cannot be held responsible for any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 which may be made of the information contained therein. (2020-1-DE02-KA226-VET-00813)</a:t>
            </a:r>
            <a:endParaRPr/>
          </a:p>
        </p:txBody>
      </p:sp>
      <p:sp>
        <p:nvSpPr>
          <p:cNvPr id="105" name="Google Shape;105;p3"/>
          <p:cNvSpPr txBox="1"/>
          <p:nvPr/>
        </p:nvSpPr>
        <p:spPr>
          <a:xfrm>
            <a:off x="944978" y="2387084"/>
            <a:ext cx="167393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2.2 AI</a:t>
            </a:r>
            <a:r>
              <a:rPr lang="en-GB" sz="18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risks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3"/>
          <p:cNvSpPr txBox="1"/>
          <p:nvPr/>
        </p:nvSpPr>
        <p:spPr>
          <a:xfrm>
            <a:off x="3758181" y="971312"/>
            <a:ext cx="5125518" cy="25545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Many fear that AI will replace workers or cause entire jobs to disappear.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 AI continues to improve, there is a fear it will be able to do predictive and routine tasks more quickly and efficiently than humans.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en-GB" sz="16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Bruegel</a:t>
            </a: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think-tank forecasted that AI could ‘take over’ about 50 percent of such jobs and replace humans in these workplaces. </a:t>
            </a:r>
            <a:endParaRPr/>
          </a:p>
        </p:txBody>
      </p:sp>
      <p:sp>
        <p:nvSpPr>
          <p:cNvPr id="107" name="Google Shape;107;p3"/>
          <p:cNvSpPr txBox="1"/>
          <p:nvPr/>
        </p:nvSpPr>
        <p:spPr>
          <a:xfrm>
            <a:off x="5004048" y="267494"/>
            <a:ext cx="2137185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Economic</a:t>
            </a:r>
            <a:r>
              <a:rPr lang="en-GB" sz="1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AI risks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4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project has been funded with support from the European Commission under the Erasmus+ Programme.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publication only reflects the views of the author, and the Commission cannot be held responsible for any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 which may be made of the information contained therein. (2020-1-DE02-KA226-VET-00813)</a:t>
            </a:r>
            <a:endParaRPr/>
          </a:p>
        </p:txBody>
      </p:sp>
      <p:sp>
        <p:nvSpPr>
          <p:cNvPr id="114" name="Google Shape;114;p4"/>
          <p:cNvSpPr txBox="1"/>
          <p:nvPr/>
        </p:nvSpPr>
        <p:spPr>
          <a:xfrm>
            <a:off x="908974" y="2387084"/>
            <a:ext cx="174594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2.2 AI</a:t>
            </a:r>
            <a:r>
              <a:rPr lang="en-GB" sz="18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risks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4"/>
          <p:cNvSpPr txBox="1"/>
          <p:nvPr/>
        </p:nvSpPr>
        <p:spPr>
          <a:xfrm>
            <a:off x="3766962" y="843558"/>
            <a:ext cx="5125518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 example, people working in customer service, transportation, manufacturing or agriculture could lose their jobs to robots and machines. 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4"/>
          <p:cNvSpPr txBox="1"/>
          <p:nvPr/>
        </p:nvSpPr>
        <p:spPr>
          <a:xfrm>
            <a:off x="5255899" y="268289"/>
            <a:ext cx="2039099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Economic AI risks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7" name="Google Shape;117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45167" y="2101701"/>
            <a:ext cx="2769107" cy="1845958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4"/>
          <p:cNvSpPr/>
          <p:nvPr/>
        </p:nvSpPr>
        <p:spPr>
          <a:xfrm>
            <a:off x="3962585" y="4083918"/>
            <a:ext cx="4734272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Source: https://www.pexels.com/photo/man-typing-on-computer-which-is-tied-with-a-tape-9830809/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5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5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project has been funded with support from the European Commission under the Erasmus+ Programme.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publication only reflects the views of the author, and the Commission cannot be held responsible for any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 which may be made of the information contained therein. (2020-1-DE02-KA226-VET-00813)</a:t>
            </a:r>
            <a:endParaRPr/>
          </a:p>
        </p:txBody>
      </p:sp>
      <p:sp>
        <p:nvSpPr>
          <p:cNvPr id="125" name="Google Shape;125;p5"/>
          <p:cNvSpPr txBox="1"/>
          <p:nvPr/>
        </p:nvSpPr>
        <p:spPr>
          <a:xfrm>
            <a:off x="944978" y="2387084"/>
            <a:ext cx="167393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2.2 AI</a:t>
            </a:r>
            <a:r>
              <a:rPr lang="en-GB" sz="18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risks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5"/>
          <p:cNvSpPr txBox="1"/>
          <p:nvPr/>
        </p:nvSpPr>
        <p:spPr>
          <a:xfrm>
            <a:off x="3766962" y="771550"/>
            <a:ext cx="5125518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Even though AI has the potential to automatically  perform certain tasks, it could also physically harm us.</a:t>
            </a:r>
            <a:endParaRPr/>
          </a:p>
        </p:txBody>
      </p:sp>
      <p:sp>
        <p:nvSpPr>
          <p:cNvPr id="127" name="Google Shape;127;p5"/>
          <p:cNvSpPr txBox="1"/>
          <p:nvPr/>
        </p:nvSpPr>
        <p:spPr>
          <a:xfrm>
            <a:off x="5310170" y="268288"/>
            <a:ext cx="2039099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Technical AI risks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8" name="Google Shape;128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855141" y="1923678"/>
            <a:ext cx="2840615" cy="1893743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5"/>
          <p:cNvSpPr txBox="1"/>
          <p:nvPr/>
        </p:nvSpPr>
        <p:spPr>
          <a:xfrm>
            <a:off x="4925565" y="3980962"/>
            <a:ext cx="2808312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Source: https://unsplash.com/photos/heNwUmEtZzo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6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6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project has been funded with support from the European Commission under the Erasmus+ Programme.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publication only reflects the views of the author, and the Commission cannot be held responsible for any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 which may be made of the information contained therein. (2020-1-DE02-KA226-VET-00813)</a:t>
            </a:r>
            <a:endParaRPr/>
          </a:p>
        </p:txBody>
      </p:sp>
      <p:sp>
        <p:nvSpPr>
          <p:cNvPr id="136" name="Google Shape;136;p6"/>
          <p:cNvSpPr txBox="1"/>
          <p:nvPr/>
        </p:nvSpPr>
        <p:spPr>
          <a:xfrm>
            <a:off x="872970" y="2387084"/>
            <a:ext cx="181794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2.2 AI risks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6"/>
          <p:cNvSpPr txBox="1"/>
          <p:nvPr/>
        </p:nvSpPr>
        <p:spPr>
          <a:xfrm>
            <a:off x="3766962" y="771550"/>
            <a:ext cx="5125518" cy="23083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According to the </a:t>
            </a:r>
            <a:r>
              <a:rPr lang="en-GB" sz="16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AI incidents database</a:t>
            </a: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GB" sz="16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an Uber self-driving car killed a person</a:t>
            </a: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 2018. The system which</a:t>
            </a:r>
            <a:r>
              <a:rPr lang="en-GB" sz="1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should have made the car to stop in case of an emergency had been disabled and unfortunately killed a woman. 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u="sng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Robots sparked a fire</a:t>
            </a:r>
            <a:r>
              <a:rPr lang="en-GB" sz="1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a warehouse of the British online grocery store Ocado and the London Fire Brigade had to put it out. 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6"/>
          <p:cNvSpPr txBox="1"/>
          <p:nvPr/>
        </p:nvSpPr>
        <p:spPr>
          <a:xfrm>
            <a:off x="5310170" y="268288"/>
            <a:ext cx="2039099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Technical AI risks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7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7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project has been funded with support from the European Commission under the Erasmus+ Programme.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publication only reflects the views of the author, and the Commission cannot be held responsible for any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 which may be made of the information contained therein. (2020-1-DE02-KA226-VET-00813)</a:t>
            </a:r>
            <a:endParaRPr/>
          </a:p>
        </p:txBody>
      </p:sp>
      <p:sp>
        <p:nvSpPr>
          <p:cNvPr id="145" name="Google Shape;145;p7"/>
          <p:cNvSpPr txBox="1"/>
          <p:nvPr/>
        </p:nvSpPr>
        <p:spPr>
          <a:xfrm>
            <a:off x="944978" y="2387084"/>
            <a:ext cx="167393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2.2 AI risks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7"/>
          <p:cNvSpPr txBox="1"/>
          <p:nvPr/>
        </p:nvSpPr>
        <p:spPr>
          <a:xfrm>
            <a:off x="3766962" y="771550"/>
            <a:ext cx="5125518" cy="32932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Just as AI can physically hurt us, AI can also</a:t>
            </a:r>
            <a:r>
              <a:rPr lang="en-GB" sz="1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harm us by violating our rights.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 example, in a hospital in the US, </a:t>
            </a:r>
            <a:r>
              <a:rPr lang="en-GB" sz="16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an algorithm denied healthcare to African-American patients</a:t>
            </a: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These patients, who urgently needed a kidney transplant, were overlooked by the hospital’s AI.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u="sng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The Chinese </a:t>
            </a:r>
            <a:r>
              <a:rPr lang="en-GB" sz="16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government developed a national ‘social credit system’</a:t>
            </a: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This system judges their citizens’ behaviour and if they do something ‘wrong’, like playing loud music on the train, they are banned from booking a train ticket. 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7"/>
          <p:cNvSpPr txBox="1"/>
          <p:nvPr/>
        </p:nvSpPr>
        <p:spPr>
          <a:xfrm>
            <a:off x="5310170" y="268288"/>
            <a:ext cx="2039099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Social AI risks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8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8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project has been funded with support from the European Commission under the Erasmus+ Programme.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publication only reflects the views of the author, and the Commission cannot be held responsible for any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 which may be made of the information contained therein. (2020-1-DE02-KA226-VET-00813)</a:t>
            </a:r>
            <a:endParaRPr/>
          </a:p>
        </p:txBody>
      </p:sp>
      <p:sp>
        <p:nvSpPr>
          <p:cNvPr id="154" name="Google Shape;154;p8"/>
          <p:cNvSpPr txBox="1"/>
          <p:nvPr/>
        </p:nvSpPr>
        <p:spPr>
          <a:xfrm>
            <a:off x="944978" y="2387084"/>
            <a:ext cx="167393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2.2 AI risks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8"/>
          <p:cNvSpPr txBox="1"/>
          <p:nvPr/>
        </p:nvSpPr>
        <p:spPr>
          <a:xfrm>
            <a:off x="3766962" y="771550"/>
            <a:ext cx="5125518" cy="30469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There are many cases of AI discriminating people based on their race or gender.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the US, </a:t>
            </a:r>
            <a:r>
              <a:rPr lang="en-GB" sz="16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the police arrested an African-American man because a facial recognition system falsely identified him as a criminal</a:t>
            </a: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Some examples are also still based on stereotypes: </a:t>
            </a:r>
            <a:r>
              <a:rPr lang="en-GB" sz="16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When searching for images of doctors, Google Image usually shows pictures of male doctors. When searching for pictures of nurses, in most cases women are shown as nurses</a:t>
            </a: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8"/>
          <p:cNvSpPr txBox="1"/>
          <p:nvPr/>
        </p:nvSpPr>
        <p:spPr>
          <a:xfrm>
            <a:off x="5076056" y="267494"/>
            <a:ext cx="2039099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Social AI risks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9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9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project has been funded with support from the European Commission under the Erasmus+ Programme.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publication only reflects the views of the author, and the Commission cannot be held responsible for any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 which may be made of the information contained therein. (2020-1-DE02-KA226-VET-00813)</a:t>
            </a:r>
            <a:endParaRPr/>
          </a:p>
        </p:txBody>
      </p:sp>
      <p:sp>
        <p:nvSpPr>
          <p:cNvPr id="163" name="Google Shape;163;p9"/>
          <p:cNvSpPr txBox="1"/>
          <p:nvPr/>
        </p:nvSpPr>
        <p:spPr>
          <a:xfrm>
            <a:off x="944978" y="2387084"/>
            <a:ext cx="167393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2.2 AI risks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9"/>
          <p:cNvSpPr txBox="1"/>
          <p:nvPr/>
        </p:nvSpPr>
        <p:spPr>
          <a:xfrm>
            <a:off x="3766962" y="771550"/>
            <a:ext cx="5125518" cy="13234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 we start to rely on AI in every aspect of our lives, it will soon find its way into warfare too.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AI-powered weapons could quickly become a reality, and instead of armies, they could lead wars and take human lives.</a:t>
            </a:r>
            <a:endParaRPr/>
          </a:p>
        </p:txBody>
      </p:sp>
      <p:sp>
        <p:nvSpPr>
          <p:cNvPr id="165" name="Google Shape;165;p9"/>
          <p:cNvSpPr txBox="1"/>
          <p:nvPr/>
        </p:nvSpPr>
        <p:spPr>
          <a:xfrm>
            <a:off x="5310170" y="268288"/>
            <a:ext cx="2039099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Social AI risks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6" name="Google Shape;166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47464" y="2110085"/>
            <a:ext cx="3164509" cy="2110085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Google Shape;167;p9"/>
          <p:cNvSpPr txBox="1"/>
          <p:nvPr/>
        </p:nvSpPr>
        <p:spPr>
          <a:xfrm>
            <a:off x="4853554" y="4299942"/>
            <a:ext cx="2952328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Source: https://www.pexels.com/photo/flying-drone-1757697/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2023-03-01T13:25:12Z</dcterms:created>
</cp:coreProperties>
</file>