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gTIjd1O+RcVZ0pfEfeGg07+31VN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ut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2-28T13:41:17.724">
    <p:pos x="10" y="10"/>
    <p:text/>
    <p:extLst>
      <p:ext uri="{C676402C-5697-4E1C-873F-D02D1690AC5C}">
        <p15:threadingInfo timeZoneBias="0"/>
      </p:ext>
      <p:ext uri="http://customooxmlschemas.google.com/">
        <go:slidesCustomData xmlns:go="http://customooxmlschemas.google.com/" commentPostId="AAAAuY9pju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6012656" y="771525"/>
            <a:ext cx="3290888"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821656" y="-1209675"/>
            <a:ext cx="3290888"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457200" y="900113"/>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8"/>
          <p:cNvSpPr txBox="1"/>
          <p:nvPr>
            <p:ph idx="2" type="body"/>
          </p:nvPr>
        </p:nvSpPr>
        <p:spPr>
          <a:xfrm>
            <a:off x="4648200" y="900113"/>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19"/>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19"/>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19"/>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1792288" y="459581"/>
            <a:ext cx="5486400" cy="3086100"/>
          </a:xfrm>
          <a:prstGeom prst="rect">
            <a:avLst/>
          </a:prstGeom>
          <a:noFill/>
          <a:ln>
            <a:noFill/>
          </a:ln>
        </p:spPr>
      </p:sp>
      <p:sp>
        <p:nvSpPr>
          <p:cNvPr id="64" name="Google Shape;64;p23"/>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techopedia.com/definition/190/artificial-intelligence-ai" TargetMode="External"/><Relationship Id="rId4" Type="http://schemas.openxmlformats.org/officeDocument/2006/relationships/hyperlink" Target="https://towardsdatascience.com/artificial-intelligence-ai-terms-simply-explained-745c4734dc6c" TargetMode="External"/><Relationship Id="rId5" Type="http://schemas.openxmlformats.org/officeDocument/2006/relationships/hyperlink" Target="https://towardsdatascience.com/artificial-intelligence-ai-terms-simply-explained-745c4734dc6c" TargetMode="External"/><Relationship Id="rId6" Type="http://schemas.openxmlformats.org/officeDocument/2006/relationships/hyperlink" Target="https://towardsdatascience.com/artificial-intelligence-ai-terms-simply-explained-745c4734dc6c" TargetMode="External"/><Relationship Id="rId7" Type="http://schemas.openxmlformats.org/officeDocument/2006/relationships/hyperlink" Target="https://www.youtube.com/watch?v=ad79nYk2keg" TargetMode="External"/><Relationship Id="rId8" Type="http://schemas.openxmlformats.org/officeDocument/2006/relationships/hyperlink" Target="https://www.youtube.com/watch?v=SN2BZswEWU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hyperlink" Target="http://www.ai-future-project.eu/" TargetMode="External"/><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O:\New folder\Projektnij otdel\isk intelekt\fon ppt2.png" id="84" name="Google Shape;84;p1"/>
          <p:cNvPicPr preferRelativeResize="0"/>
          <p:nvPr/>
        </p:nvPicPr>
        <p:blipFill rotWithShape="1">
          <a:blip r:embed="rId3">
            <a:alphaModFix/>
          </a:blip>
          <a:srcRect b="0" l="0" r="0" t="0"/>
          <a:stretch/>
        </p:blipFill>
        <p:spPr>
          <a:xfrm>
            <a:off x="0" y="9178"/>
            <a:ext cx="9144000" cy="5134322"/>
          </a:xfrm>
          <a:prstGeom prst="rect">
            <a:avLst/>
          </a:prstGeom>
          <a:noFill/>
          <a:ln>
            <a:noFill/>
          </a:ln>
        </p:spPr>
      </p:pic>
      <p:pic>
        <p:nvPicPr>
          <p:cNvPr descr="O:\New folder\Projektnij otdel\isk intelekt\logo1.png" id="85" name="Google Shape;85;p1"/>
          <p:cNvPicPr preferRelativeResize="0"/>
          <p:nvPr/>
        </p:nvPicPr>
        <p:blipFill rotWithShape="1">
          <a:blip r:embed="rId4">
            <a:alphaModFix/>
          </a:blip>
          <a:srcRect b="0" l="0" r="0" t="0"/>
          <a:stretch/>
        </p:blipFill>
        <p:spPr>
          <a:xfrm>
            <a:off x="5436096" y="561796"/>
            <a:ext cx="3181350" cy="512763"/>
          </a:xfrm>
          <a:prstGeom prst="rect">
            <a:avLst/>
          </a:prstGeom>
          <a:noFill/>
          <a:ln>
            <a:noFill/>
          </a:ln>
        </p:spPr>
      </p:pic>
      <p:pic>
        <p:nvPicPr>
          <p:cNvPr descr="O:\New folder\Projektnij otdel\isk intelekt\fon ppt2.png" id="86" name="Google Shape;86;p1"/>
          <p:cNvPicPr preferRelativeResize="0"/>
          <p:nvPr/>
        </p:nvPicPr>
        <p:blipFill rotWithShape="1">
          <a:blip r:embed="rId3">
            <a:alphaModFix/>
          </a:blip>
          <a:srcRect b="0" l="0" r="0" t="0"/>
          <a:stretch/>
        </p:blipFill>
        <p:spPr>
          <a:xfrm>
            <a:off x="0" y="9178"/>
            <a:ext cx="9144000" cy="5134322"/>
          </a:xfrm>
          <a:prstGeom prst="rect">
            <a:avLst/>
          </a:prstGeom>
          <a:noFill/>
          <a:ln>
            <a:noFill/>
          </a:ln>
        </p:spPr>
      </p:pic>
      <p:pic>
        <p:nvPicPr>
          <p:cNvPr descr="O:\New folder\Projektnij otdel\isk intelekt\logo1.png" id="87" name="Google Shape;87;p1"/>
          <p:cNvPicPr preferRelativeResize="0"/>
          <p:nvPr/>
        </p:nvPicPr>
        <p:blipFill rotWithShape="1">
          <a:blip r:embed="rId4">
            <a:alphaModFix/>
          </a:blip>
          <a:srcRect b="0" l="0" r="0" t="0"/>
          <a:stretch/>
        </p:blipFill>
        <p:spPr>
          <a:xfrm>
            <a:off x="5436096" y="561796"/>
            <a:ext cx="3181350" cy="512763"/>
          </a:xfrm>
          <a:prstGeom prst="rect">
            <a:avLst/>
          </a:prstGeom>
          <a:noFill/>
          <a:ln>
            <a:noFill/>
          </a:ln>
        </p:spPr>
      </p:pic>
      <p:sp>
        <p:nvSpPr>
          <p:cNvPr id="88" name="Google Shape;88;p1"/>
          <p:cNvSpPr/>
          <p:nvPr/>
        </p:nvSpPr>
        <p:spPr>
          <a:xfrm>
            <a:off x="467544" y="1349957"/>
            <a:ext cx="4572000"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rgbClr val="000000"/>
                </a:solidFill>
                <a:latin typeface="Arial"/>
                <a:ea typeface="Arial"/>
                <a:cs typeface="Arial"/>
                <a:sym typeface="Arial"/>
              </a:rPr>
              <a:t>ArtIn Future – Ethics in Artificial Intelligence</a:t>
            </a:r>
            <a:endParaRPr b="0" i="0" sz="24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GB" sz="1600" u="none" cap="none" strike="noStrike">
                <a:solidFill>
                  <a:srgbClr val="000000"/>
                </a:solidFill>
                <a:latin typeface="Arial"/>
                <a:ea typeface="Arial"/>
                <a:cs typeface="Arial"/>
                <a:sym typeface="Arial"/>
              </a:rPr>
              <a:t>Module: What is AI?</a:t>
            </a:r>
            <a:endParaRPr b="0" i="0" sz="16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GB" sz="1600" u="none" cap="none" strike="noStrike">
                <a:solidFill>
                  <a:srgbClr val="000000"/>
                </a:solidFill>
                <a:latin typeface="Arial"/>
                <a:ea typeface="Arial"/>
                <a:cs typeface="Arial"/>
                <a:sym typeface="Arial"/>
              </a:rPr>
              <a:t>Unit: Introduction to artificial intelligence</a:t>
            </a:r>
            <a:endParaRPr/>
          </a:p>
          <a:p>
            <a:pPr indent="0" lvl="0" marL="0" marR="0" rtl="0" algn="l">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GB" sz="1600" u="none" cap="none" strike="noStrike">
                <a:solidFill>
                  <a:srgbClr val="000000"/>
                </a:solidFill>
                <a:latin typeface="Arial"/>
                <a:ea typeface="Arial"/>
                <a:cs typeface="Arial"/>
                <a:sym typeface="Arial"/>
              </a:rPr>
              <a:t>Target learners: 9th-grade learners (14-15 years old)</a:t>
            </a:r>
            <a:endParaRPr b="0" i="0" sz="1600" u="none" cap="none" strike="noStrike">
              <a:solidFill>
                <a:srgbClr val="000000"/>
              </a:solidFill>
              <a:latin typeface="Arial"/>
              <a:ea typeface="Arial"/>
              <a:cs typeface="Arial"/>
              <a:sym typeface="Arial"/>
            </a:endParaRPr>
          </a:p>
        </p:txBody>
      </p:sp>
      <p:pic>
        <p:nvPicPr>
          <p:cNvPr id="89" name="Google Shape;89;p1"/>
          <p:cNvPicPr preferRelativeResize="0"/>
          <p:nvPr/>
        </p:nvPicPr>
        <p:blipFill rotWithShape="1">
          <a:blip r:embed="rId5">
            <a:alphaModFix/>
          </a:blip>
          <a:srcRect b="0" l="0" r="0" t="0"/>
          <a:stretch/>
        </p:blipFill>
        <p:spPr>
          <a:xfrm>
            <a:off x="6891461" y="3263427"/>
            <a:ext cx="365125" cy="304800"/>
          </a:xfrm>
          <a:prstGeom prst="rect">
            <a:avLst/>
          </a:prstGeom>
          <a:noFill/>
          <a:ln>
            <a:noFill/>
          </a:ln>
        </p:spPr>
      </p:pic>
      <p:pic>
        <p:nvPicPr>
          <p:cNvPr descr="O:\New folder\Projektnij otdel\isk intelekt\logo vse.png" id="90" name="Google Shape;90;p1"/>
          <p:cNvPicPr preferRelativeResize="0"/>
          <p:nvPr/>
        </p:nvPicPr>
        <p:blipFill rotWithShape="1">
          <a:blip r:embed="rId6">
            <a:alphaModFix/>
          </a:blip>
          <a:srcRect b="0" l="0" r="0" t="0"/>
          <a:stretch/>
        </p:blipFill>
        <p:spPr>
          <a:xfrm>
            <a:off x="6084168" y="4222254"/>
            <a:ext cx="2821310" cy="606168"/>
          </a:xfrm>
          <a:prstGeom prst="rect">
            <a:avLst/>
          </a:prstGeom>
          <a:noFill/>
          <a:ln>
            <a:noFill/>
          </a:ln>
        </p:spPr>
      </p:pic>
      <p:sp>
        <p:nvSpPr>
          <p:cNvPr id="91" name="Google Shape;91;p1"/>
          <p:cNvSpPr/>
          <p:nvPr/>
        </p:nvSpPr>
        <p:spPr>
          <a:xfrm>
            <a:off x="5485606" y="3284243"/>
            <a:ext cx="341987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rgbClr val="000000"/>
                </a:solidFill>
                <a:latin typeface="Arial"/>
                <a:ea typeface="Arial"/>
                <a:cs typeface="Arial"/>
                <a:sym typeface="Arial"/>
              </a:rPr>
              <a:t>Developed by:           </a:t>
            </a:r>
            <a:endParaRPr/>
          </a:p>
          <a:p>
            <a:pPr indent="0" lvl="0" marL="0" marR="0" rtl="0" algn="just">
              <a:spcBef>
                <a:spcPts val="0"/>
              </a:spcBef>
              <a:spcAft>
                <a:spcPts val="0"/>
              </a:spcAft>
              <a:buNone/>
            </a:pPr>
            <a:r>
              <a:rPr b="0" i="0" lang="en-GB" sz="1600" u="none" cap="none" strike="noStrike">
                <a:solidFill>
                  <a:srgbClr val="000000"/>
                </a:solidFill>
                <a:latin typeface="Arial"/>
                <a:ea typeface="Arial"/>
                <a:cs typeface="Arial"/>
                <a:sym typeface="Arial"/>
              </a:rPr>
              <a:t>BEST Institut für berufsbezogene Weiterbildung und Personaltraining GmbH</a:t>
            </a:r>
            <a:endParaRPr b="0" i="0" sz="1600" u="none" cap="none" strike="noStrike">
              <a:solidFill>
                <a:srgbClr val="FF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0"/>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84" name="Google Shape;184;p10"/>
          <p:cNvSpPr txBox="1"/>
          <p:nvPr/>
        </p:nvSpPr>
        <p:spPr>
          <a:xfrm>
            <a:off x="4763281" y="555526"/>
            <a:ext cx="302433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Questions or comments?</a:t>
            </a:r>
            <a:endParaRPr sz="1800">
              <a:solidFill>
                <a:schemeClr val="dk1"/>
              </a:solidFill>
              <a:latin typeface="Arial"/>
              <a:ea typeface="Arial"/>
              <a:cs typeface="Arial"/>
              <a:sym typeface="Arial"/>
            </a:endParaRPr>
          </a:p>
        </p:txBody>
      </p:sp>
      <p:sp>
        <p:nvSpPr>
          <p:cNvPr id="185" name="Google Shape;185;p10"/>
          <p:cNvSpPr txBox="1"/>
          <p:nvPr/>
        </p:nvSpPr>
        <p:spPr>
          <a:xfrm>
            <a:off x="305780" y="2248583"/>
            <a:ext cx="295232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sz="1800">
              <a:solidFill>
                <a:srgbClr val="000000"/>
              </a:solidFill>
              <a:latin typeface="Arial"/>
              <a:ea typeface="Arial"/>
              <a:cs typeface="Arial"/>
              <a:sym typeface="Arial"/>
            </a:endParaRPr>
          </a:p>
        </p:txBody>
      </p:sp>
      <p:pic>
        <p:nvPicPr>
          <p:cNvPr id="186" name="Google Shape;186;p10"/>
          <p:cNvPicPr preferRelativeResize="0"/>
          <p:nvPr/>
        </p:nvPicPr>
        <p:blipFill rotWithShape="1">
          <a:blip r:embed="rId3">
            <a:alphaModFix/>
          </a:blip>
          <a:srcRect b="0" l="0" r="0" t="0"/>
          <a:stretch/>
        </p:blipFill>
        <p:spPr>
          <a:xfrm>
            <a:off x="4446946" y="1352748"/>
            <a:ext cx="3657005" cy="2438003"/>
          </a:xfrm>
          <a:prstGeom prst="rect">
            <a:avLst/>
          </a:prstGeom>
          <a:noFill/>
          <a:ln>
            <a:noFill/>
          </a:ln>
        </p:spPr>
      </p:pic>
      <p:sp>
        <p:nvSpPr>
          <p:cNvPr id="187" name="Google Shape;187;p10"/>
          <p:cNvSpPr txBox="1"/>
          <p:nvPr/>
        </p:nvSpPr>
        <p:spPr>
          <a:xfrm>
            <a:off x="4570889" y="3867894"/>
            <a:ext cx="34091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Calibri"/>
                <a:ea typeface="Calibri"/>
                <a:cs typeface="Calibri"/>
                <a:sym typeface="Calibri"/>
              </a:rPr>
              <a:t>Source: https://www.pexels.com/photo/robot-pointing-on-a-wall-8386440/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1"/>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94" name="Google Shape;194;p11"/>
          <p:cNvSpPr txBox="1"/>
          <p:nvPr/>
        </p:nvSpPr>
        <p:spPr>
          <a:xfrm>
            <a:off x="5171696" y="627534"/>
            <a:ext cx="220750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Food for thought</a:t>
            </a:r>
            <a:endParaRPr/>
          </a:p>
        </p:txBody>
      </p:sp>
      <p:sp>
        <p:nvSpPr>
          <p:cNvPr id="195" name="Google Shape;195;p11"/>
          <p:cNvSpPr txBox="1"/>
          <p:nvPr/>
        </p:nvSpPr>
        <p:spPr>
          <a:xfrm>
            <a:off x="278904" y="1971585"/>
            <a:ext cx="300608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sz="1800">
              <a:solidFill>
                <a:srgbClr val="000000"/>
              </a:solidFill>
              <a:latin typeface="Arial"/>
              <a:ea typeface="Arial"/>
              <a:cs typeface="Arial"/>
              <a:sym typeface="Arial"/>
            </a:endParaRPr>
          </a:p>
        </p:txBody>
      </p:sp>
      <p:sp>
        <p:nvSpPr>
          <p:cNvPr id="196" name="Google Shape;196;p11"/>
          <p:cNvSpPr txBox="1"/>
          <p:nvPr/>
        </p:nvSpPr>
        <p:spPr>
          <a:xfrm>
            <a:off x="4043201" y="1478310"/>
            <a:ext cx="4464496" cy="184665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How much did you know about AI before the class?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What are your thoughts on the future of AI?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Do you think we are capable of developing AI which is more powerful than human intelligence?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2"/>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203" name="Google Shape;203;p12"/>
          <p:cNvSpPr txBox="1"/>
          <p:nvPr/>
        </p:nvSpPr>
        <p:spPr>
          <a:xfrm>
            <a:off x="5171696" y="117304"/>
            <a:ext cx="220750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Further reading</a:t>
            </a:r>
            <a:endParaRPr sz="1800">
              <a:solidFill>
                <a:schemeClr val="dk1"/>
              </a:solidFill>
              <a:latin typeface="Arial"/>
              <a:ea typeface="Arial"/>
              <a:cs typeface="Arial"/>
              <a:sym typeface="Arial"/>
            </a:endParaRPr>
          </a:p>
        </p:txBody>
      </p:sp>
      <p:sp>
        <p:nvSpPr>
          <p:cNvPr id="204" name="Google Shape;204;p12"/>
          <p:cNvSpPr txBox="1"/>
          <p:nvPr/>
        </p:nvSpPr>
        <p:spPr>
          <a:xfrm>
            <a:off x="278904" y="1971585"/>
            <a:ext cx="300608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Unit Lesson</a:t>
            </a:r>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1.1 Ethical principles and </a:t>
            </a:r>
            <a:r>
              <a:rPr lang="en-GB" sz="1800">
                <a:solidFill>
                  <a:schemeClr val="dk1"/>
                </a:solidFill>
                <a:latin typeface="Arial"/>
                <a:ea typeface="Arial"/>
                <a:cs typeface="Arial"/>
                <a:sym typeface="Arial"/>
              </a:rPr>
              <a:t>their</a:t>
            </a:r>
            <a:r>
              <a:rPr lang="en-GB" sz="1800">
                <a:solidFill>
                  <a:srgbClr val="000000"/>
                </a:solidFill>
                <a:latin typeface="Arial"/>
                <a:ea typeface="Arial"/>
                <a:cs typeface="Arial"/>
                <a:sym typeface="Arial"/>
              </a:rPr>
              <a:t> relevance to ICT and AI</a:t>
            </a:r>
            <a:endParaRPr sz="1800">
              <a:solidFill>
                <a:srgbClr val="000000"/>
              </a:solidFill>
              <a:latin typeface="Arial"/>
              <a:ea typeface="Arial"/>
              <a:cs typeface="Arial"/>
              <a:sym typeface="Arial"/>
            </a:endParaRPr>
          </a:p>
        </p:txBody>
      </p:sp>
      <p:sp>
        <p:nvSpPr>
          <p:cNvPr id="205" name="Google Shape;205;p12"/>
          <p:cNvSpPr txBox="1"/>
          <p:nvPr/>
        </p:nvSpPr>
        <p:spPr>
          <a:xfrm>
            <a:off x="3863181" y="699542"/>
            <a:ext cx="4824536"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To give you more information about AI:</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AI in a nutshell: </a:t>
            </a:r>
            <a:r>
              <a:rPr lang="en-GB" sz="1400" u="sng">
                <a:solidFill>
                  <a:schemeClr val="dk1"/>
                </a:solidFill>
                <a:latin typeface="Arial"/>
                <a:ea typeface="Arial"/>
                <a:cs typeface="Arial"/>
                <a:sym typeface="Arial"/>
                <a:hlinkClick r:id="rId3">
                  <a:extLst>
                    <a:ext uri="{A12FA001-AC4F-418D-AE19-62706E023703}">
                      <ahyp:hlinkClr val="tx"/>
                    </a:ext>
                  </a:extLst>
                </a:hlinkClick>
              </a:rPr>
              <a:t>https://www.techopedia.com/definition/190/artificial-intelligence-ai</a:t>
            </a:r>
            <a:r>
              <a:rPr lang="en-GB" sz="14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400" u="sng">
              <a:solidFill>
                <a:schemeClr val="dk1"/>
              </a:solidFill>
              <a:latin typeface="Arial"/>
              <a:ea typeface="Arial"/>
              <a:cs typeface="Arial"/>
              <a:sym typeface="Arial"/>
              <a:hlinkClick r:id="rId4">
                <a:extLst>
                  <a:ext uri="{A12FA001-AC4F-418D-AE19-62706E023703}">
                    <ahyp:hlinkClr val="tx"/>
                  </a:ext>
                </a:extLst>
              </a:hlinkClick>
            </a:endParaRPr>
          </a:p>
          <a:p>
            <a:pPr indent="0" lvl="0" marL="0" marR="0" rtl="0" algn="l">
              <a:spcBef>
                <a:spcPts val="0"/>
              </a:spcBef>
              <a:spcAft>
                <a:spcPts val="0"/>
              </a:spcAft>
              <a:buNone/>
            </a:pPr>
            <a:r>
              <a:rPr lang="en-GB" sz="1400">
                <a:solidFill>
                  <a:schemeClr val="dk1"/>
                </a:solidFill>
                <a:latin typeface="Arial"/>
                <a:ea typeface="Arial"/>
                <a:cs typeface="Arial"/>
                <a:sym typeface="Arial"/>
              </a:rPr>
              <a:t>AI – definition and terminology:</a:t>
            </a:r>
            <a:endParaRPr sz="1400" u="sng">
              <a:solidFill>
                <a:schemeClr val="dk1"/>
              </a:solidFill>
              <a:latin typeface="Arial"/>
              <a:ea typeface="Arial"/>
              <a:cs typeface="Arial"/>
              <a:sym typeface="Arial"/>
              <a:hlinkClick r:id="rId5">
                <a:extLst>
                  <a:ext uri="{A12FA001-AC4F-418D-AE19-62706E023703}">
                    <ahyp:hlinkClr val="tx"/>
                  </a:ext>
                </a:extLst>
              </a:hlinkClick>
            </a:endParaRPr>
          </a:p>
          <a:p>
            <a:pPr indent="0" lvl="0" marL="0" marR="0" rtl="0" algn="l">
              <a:spcBef>
                <a:spcPts val="0"/>
              </a:spcBef>
              <a:spcAft>
                <a:spcPts val="0"/>
              </a:spcAft>
              <a:buNone/>
            </a:pPr>
            <a:r>
              <a:rPr lang="en-GB" sz="1400" u="sng">
                <a:solidFill>
                  <a:schemeClr val="dk1"/>
                </a:solidFill>
                <a:latin typeface="Arial"/>
                <a:ea typeface="Arial"/>
                <a:cs typeface="Arial"/>
                <a:sym typeface="Arial"/>
                <a:hlinkClick r:id="rId6">
                  <a:extLst>
                    <a:ext uri="{A12FA001-AC4F-418D-AE19-62706E023703}">
                      <ahyp:hlinkClr val="tx"/>
                    </a:ext>
                  </a:extLst>
                </a:hlinkClick>
              </a:rPr>
              <a:t>https://towardsdatascience.com/artificial-intelligence-ai-terms-simply-explained-745c4734dc6c</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Videos about AI: </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Artificial intelligence in 5 minutes: </a:t>
            </a:r>
            <a:r>
              <a:rPr lang="en-GB" sz="1400" u="sng">
                <a:solidFill>
                  <a:schemeClr val="dk1"/>
                </a:solidFill>
                <a:latin typeface="Arial"/>
                <a:ea typeface="Arial"/>
                <a:cs typeface="Arial"/>
                <a:sym typeface="Arial"/>
                <a:hlinkClick r:id="rId7">
                  <a:extLst>
                    <a:ext uri="{A12FA001-AC4F-418D-AE19-62706E023703}">
                      <ahyp:hlinkClr val="tx"/>
                    </a:ext>
                  </a:extLst>
                </a:hlinkClick>
              </a:rPr>
              <a:t>https://www.youtube.com/watch?v=ad79nYk2keg</a:t>
            </a:r>
            <a:r>
              <a:rPr lang="en-GB" sz="1400">
                <a:solidFill>
                  <a:schemeClr val="dk1"/>
                </a:solidFill>
                <a:latin typeface="Arial"/>
                <a:ea typeface="Arial"/>
                <a:cs typeface="Arial"/>
                <a:sym typeface="Arial"/>
              </a:rPr>
              <a:t> </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AI and its future: </a:t>
            </a:r>
            <a:r>
              <a:rPr lang="en-GB" sz="1400" u="sng">
                <a:solidFill>
                  <a:schemeClr val="dk1"/>
                </a:solidFill>
                <a:latin typeface="Arial"/>
                <a:ea typeface="Arial"/>
                <a:cs typeface="Arial"/>
                <a:sym typeface="Arial"/>
                <a:hlinkClick r:id="rId8">
                  <a:extLst>
                    <a:ext uri="{A12FA001-AC4F-418D-AE19-62706E023703}">
                      <ahyp:hlinkClr val="tx"/>
                    </a:ext>
                  </a:extLst>
                </a:hlinkClick>
              </a:rPr>
              <a:t>https://www.youtube.com/watch?v=SN2BZswEWUA</a:t>
            </a:r>
            <a:r>
              <a:rPr lang="en-GB"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O:\New folder\Projektnij otdel\isk intelekt\fon ppt2.png" id="210" name="Google Shape;210;p13"/>
          <p:cNvPicPr preferRelativeResize="0"/>
          <p:nvPr/>
        </p:nvPicPr>
        <p:blipFill rotWithShape="1">
          <a:blip r:embed="rId3">
            <a:alphaModFix/>
          </a:blip>
          <a:srcRect b="0" l="0" r="0" t="0"/>
          <a:stretch/>
        </p:blipFill>
        <p:spPr>
          <a:xfrm>
            <a:off x="0" y="9178"/>
            <a:ext cx="9144000" cy="5134322"/>
          </a:xfrm>
          <a:prstGeom prst="rect">
            <a:avLst/>
          </a:prstGeom>
          <a:noFill/>
          <a:ln>
            <a:noFill/>
          </a:ln>
        </p:spPr>
      </p:pic>
      <p:pic>
        <p:nvPicPr>
          <p:cNvPr descr="O:\New folder\Projektnij otdel\isk intelekt\logo1.png" id="211" name="Google Shape;211;p13"/>
          <p:cNvPicPr preferRelativeResize="0"/>
          <p:nvPr/>
        </p:nvPicPr>
        <p:blipFill rotWithShape="1">
          <a:blip r:embed="rId4">
            <a:alphaModFix/>
          </a:blip>
          <a:srcRect b="0" l="0" r="0" t="0"/>
          <a:stretch/>
        </p:blipFill>
        <p:spPr>
          <a:xfrm>
            <a:off x="5436096" y="561796"/>
            <a:ext cx="3181350" cy="512763"/>
          </a:xfrm>
          <a:prstGeom prst="rect">
            <a:avLst/>
          </a:prstGeom>
          <a:noFill/>
          <a:ln>
            <a:noFill/>
          </a:ln>
        </p:spPr>
      </p:pic>
      <p:pic>
        <p:nvPicPr>
          <p:cNvPr descr="O:\New folder\Projektnij otdel\isk intelekt\fon ppt2.png" id="212" name="Google Shape;212;p13"/>
          <p:cNvPicPr preferRelativeResize="0"/>
          <p:nvPr/>
        </p:nvPicPr>
        <p:blipFill rotWithShape="1">
          <a:blip r:embed="rId3">
            <a:alphaModFix/>
          </a:blip>
          <a:srcRect b="0" l="0" r="0" t="0"/>
          <a:stretch/>
        </p:blipFill>
        <p:spPr>
          <a:xfrm>
            <a:off x="0" y="9178"/>
            <a:ext cx="9144000" cy="5134322"/>
          </a:xfrm>
          <a:prstGeom prst="rect">
            <a:avLst/>
          </a:prstGeom>
          <a:noFill/>
          <a:ln>
            <a:noFill/>
          </a:ln>
        </p:spPr>
      </p:pic>
      <p:pic>
        <p:nvPicPr>
          <p:cNvPr descr="O:\New folder\Projektnij otdel\isk intelekt\logo1.png" id="213" name="Google Shape;213;p13"/>
          <p:cNvPicPr preferRelativeResize="0"/>
          <p:nvPr/>
        </p:nvPicPr>
        <p:blipFill rotWithShape="1">
          <a:blip r:embed="rId4">
            <a:alphaModFix/>
          </a:blip>
          <a:srcRect b="0" l="0" r="0" t="0"/>
          <a:stretch/>
        </p:blipFill>
        <p:spPr>
          <a:xfrm>
            <a:off x="5436096" y="561796"/>
            <a:ext cx="3181350" cy="512763"/>
          </a:xfrm>
          <a:prstGeom prst="rect">
            <a:avLst/>
          </a:prstGeom>
          <a:noFill/>
          <a:ln>
            <a:noFill/>
          </a:ln>
        </p:spPr>
      </p:pic>
      <p:sp>
        <p:nvSpPr>
          <p:cNvPr id="214" name="Google Shape;214;p13"/>
          <p:cNvSpPr/>
          <p:nvPr/>
        </p:nvSpPr>
        <p:spPr>
          <a:xfrm>
            <a:off x="3347864" y="4155926"/>
            <a:ext cx="24482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rgbClr val="000000"/>
                </a:solidFill>
                <a:latin typeface="Arial"/>
                <a:ea typeface="Arial"/>
                <a:cs typeface="Arial"/>
                <a:sym typeface="Arial"/>
              </a:rPr>
              <a:t>Project website: </a:t>
            </a:r>
            <a:r>
              <a:rPr lang="en-GB" sz="800" u="sng">
                <a:solidFill>
                  <a:srgbClr val="000000"/>
                </a:solidFill>
                <a:latin typeface="Arial"/>
                <a:ea typeface="Arial"/>
                <a:cs typeface="Arial"/>
                <a:sym typeface="Arial"/>
                <a:hlinkClick r:id="rId5">
                  <a:extLst>
                    <a:ext uri="{A12FA001-AC4F-418D-AE19-62706E023703}">
                      <ahyp:hlinkClr val="tx"/>
                    </a:ext>
                  </a:extLst>
                </a:hlinkClick>
              </a:rPr>
              <a:t>www.ai-future-project.eu</a:t>
            </a:r>
            <a:endParaRPr sz="800">
              <a:solidFill>
                <a:srgbClr val="000000"/>
              </a:solidFill>
              <a:latin typeface="Arial"/>
              <a:ea typeface="Arial"/>
              <a:cs typeface="Arial"/>
              <a:sym typeface="Arial"/>
            </a:endParaRPr>
          </a:p>
          <a:p>
            <a:pPr indent="0" lvl="0" marL="0" marR="0" rtl="0" algn="l">
              <a:spcBef>
                <a:spcPts val="0"/>
              </a:spcBef>
              <a:spcAft>
                <a:spcPts val="0"/>
              </a:spcAft>
              <a:buNone/>
            </a:pPr>
            <a:r>
              <a:rPr lang="en-GB" sz="800">
                <a:solidFill>
                  <a:srgbClr val="000000"/>
                </a:solidFill>
                <a:latin typeface="Arial"/>
                <a:ea typeface="Arial"/>
                <a:cs typeface="Arial"/>
                <a:sym typeface="Arial"/>
              </a:rPr>
              <a:t>Facebook page: </a:t>
            </a:r>
            <a:r>
              <a:rPr lang="en-GB" sz="800">
                <a:solidFill>
                  <a:schemeClr val="dk1"/>
                </a:solidFill>
                <a:latin typeface="Arial"/>
                <a:ea typeface="Arial"/>
                <a:cs typeface="Arial"/>
                <a:sym typeface="Arial"/>
              </a:rPr>
              <a:t>facebook.com/artin-future</a:t>
            </a:r>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p:txBody>
      </p:sp>
      <p:pic>
        <p:nvPicPr>
          <p:cNvPr descr="O:\New folder\Projektnij otdel\isk intelekt\logo vse.png" id="215" name="Google Shape;215;p13"/>
          <p:cNvPicPr preferRelativeResize="0"/>
          <p:nvPr/>
        </p:nvPicPr>
        <p:blipFill rotWithShape="1">
          <a:blip r:embed="rId6">
            <a:alphaModFix/>
          </a:blip>
          <a:srcRect b="0" l="0" r="0" t="0"/>
          <a:stretch/>
        </p:blipFill>
        <p:spPr>
          <a:xfrm>
            <a:off x="6084168" y="4222254"/>
            <a:ext cx="2821310" cy="606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2"/>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800" u="none" cap="none" strike="noStrike">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98" name="Google Shape;98;p2"/>
          <p:cNvSpPr txBox="1"/>
          <p:nvPr/>
        </p:nvSpPr>
        <p:spPr>
          <a:xfrm>
            <a:off x="3658419" y="771550"/>
            <a:ext cx="523406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Artificial intelligence (AI) is a non-human intelligence.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600">
                <a:solidFill>
                  <a:schemeClr val="dk1"/>
                </a:solidFill>
                <a:latin typeface="Arial"/>
                <a:ea typeface="Arial"/>
                <a:cs typeface="Arial"/>
                <a:sym typeface="Arial"/>
              </a:rPr>
              <a:t>It’s a machine’s ability to think, learn, plan or make decisions in a way similar to humans.</a:t>
            </a:r>
            <a:endParaRPr/>
          </a:p>
        </p:txBody>
      </p:sp>
      <p:sp>
        <p:nvSpPr>
          <p:cNvPr id="99" name="Google Shape;99;p2"/>
          <p:cNvSpPr txBox="1"/>
          <p:nvPr/>
        </p:nvSpPr>
        <p:spPr>
          <a:xfrm>
            <a:off x="5050355" y="125219"/>
            <a:ext cx="26642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What is artificial intelligence?</a:t>
            </a:r>
            <a:endParaRPr sz="1800">
              <a:solidFill>
                <a:schemeClr val="dk1"/>
              </a:solidFill>
              <a:latin typeface="Arial"/>
              <a:ea typeface="Arial"/>
              <a:cs typeface="Arial"/>
              <a:sym typeface="Arial"/>
            </a:endParaRPr>
          </a:p>
        </p:txBody>
      </p:sp>
      <p:pic>
        <p:nvPicPr>
          <p:cNvPr id="100" name="Google Shape;100;p2"/>
          <p:cNvPicPr preferRelativeResize="0"/>
          <p:nvPr/>
        </p:nvPicPr>
        <p:blipFill rotWithShape="1">
          <a:blip r:embed="rId4">
            <a:alphaModFix/>
          </a:blip>
          <a:srcRect b="0" l="0" r="0" t="0"/>
          <a:stretch/>
        </p:blipFill>
        <p:spPr>
          <a:xfrm>
            <a:off x="5648457" y="1971585"/>
            <a:ext cx="1468091" cy="2202388"/>
          </a:xfrm>
          <a:prstGeom prst="rect">
            <a:avLst/>
          </a:prstGeom>
          <a:noFill/>
          <a:ln>
            <a:noFill/>
          </a:ln>
        </p:spPr>
      </p:pic>
      <p:sp>
        <p:nvSpPr>
          <p:cNvPr id="101" name="Google Shape;101;p2"/>
          <p:cNvSpPr txBox="1"/>
          <p:nvPr/>
        </p:nvSpPr>
        <p:spPr>
          <a:xfrm>
            <a:off x="4376581" y="4296280"/>
            <a:ext cx="401184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dk1"/>
                </a:solidFill>
                <a:latin typeface="Arial"/>
                <a:ea typeface="Arial"/>
                <a:cs typeface="Arial"/>
                <a:sym typeface="Arial"/>
              </a:rPr>
              <a:t>Source: https://www.pexels.com/photo/robot-s-hand-on-a-blue-background-8386437//</a:t>
            </a:r>
            <a:endParaRPr/>
          </a:p>
        </p:txBody>
      </p:sp>
      <p:sp>
        <p:nvSpPr>
          <p:cNvPr id="102" name="Google Shape;102;p2"/>
          <p:cNvSpPr txBox="1"/>
          <p:nvPr/>
        </p:nvSpPr>
        <p:spPr>
          <a:xfrm>
            <a:off x="341437" y="1971585"/>
            <a:ext cx="288032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Unit Lesson</a:t>
            </a:r>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sz="18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3"/>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09" name="Google Shape;109;p3"/>
          <p:cNvSpPr txBox="1"/>
          <p:nvPr/>
        </p:nvSpPr>
        <p:spPr>
          <a:xfrm>
            <a:off x="3647356" y="678924"/>
            <a:ext cx="5245124"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Artificial intelligence can collect data, analyse it, learn from it, and make</a:t>
            </a:r>
            <a:r>
              <a:rPr lang="en-GB" sz="1600">
                <a:solidFill>
                  <a:srgbClr val="FF0000"/>
                </a:solidFill>
                <a:latin typeface="Arial"/>
                <a:ea typeface="Arial"/>
                <a:cs typeface="Arial"/>
                <a:sym typeface="Arial"/>
              </a:rPr>
              <a:t> </a:t>
            </a:r>
            <a:r>
              <a:rPr lang="en-GB" sz="1600">
                <a:solidFill>
                  <a:schemeClr val="dk1"/>
                </a:solidFill>
                <a:latin typeface="Arial"/>
                <a:ea typeface="Arial"/>
                <a:cs typeface="Arial"/>
                <a:sym typeface="Arial"/>
              </a:rPr>
              <a:t>decisions</a:t>
            </a:r>
            <a:r>
              <a:rPr lang="en-GB" sz="1600">
                <a:solidFill>
                  <a:srgbClr val="FF0000"/>
                </a:solidFill>
                <a:latin typeface="Arial"/>
                <a:ea typeface="Arial"/>
                <a:cs typeface="Arial"/>
                <a:sym typeface="Arial"/>
              </a:rPr>
              <a:t> </a:t>
            </a:r>
            <a:r>
              <a:rPr lang="en-GB" sz="1600">
                <a:solidFill>
                  <a:schemeClr val="dk1"/>
                </a:solidFill>
                <a:latin typeface="Arial"/>
                <a:ea typeface="Arial"/>
                <a:cs typeface="Arial"/>
                <a:sym typeface="Arial"/>
              </a:rPr>
              <a:t>based on the knowledge it has.</a:t>
            </a:r>
            <a:endParaRPr/>
          </a:p>
          <a:p>
            <a:pPr indent="0" lvl="0" marL="0" marR="0" rtl="0" algn="l">
              <a:spcBef>
                <a:spcPts val="0"/>
              </a:spcBef>
              <a:spcAft>
                <a:spcPts val="0"/>
              </a:spcAft>
              <a:buNone/>
            </a:pPr>
            <a:r>
              <a:rPr lang="en-GB"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GB" sz="1600">
                <a:solidFill>
                  <a:schemeClr val="dk1"/>
                </a:solidFill>
                <a:latin typeface="Arial"/>
                <a:ea typeface="Arial"/>
                <a:cs typeface="Arial"/>
                <a:sym typeface="Arial"/>
              </a:rPr>
              <a:t>Unlike humans, who can only process small amounts of information, AI can work with a vast amount of information.   </a:t>
            </a:r>
            <a:endParaRPr sz="1600">
              <a:solidFill>
                <a:schemeClr val="dk1"/>
              </a:solidFill>
              <a:latin typeface="Arial"/>
              <a:ea typeface="Arial"/>
              <a:cs typeface="Arial"/>
              <a:sym typeface="Arial"/>
            </a:endParaRPr>
          </a:p>
        </p:txBody>
      </p:sp>
      <p:sp>
        <p:nvSpPr>
          <p:cNvPr id="110" name="Google Shape;110;p3"/>
          <p:cNvSpPr txBox="1"/>
          <p:nvPr/>
        </p:nvSpPr>
        <p:spPr>
          <a:xfrm>
            <a:off x="5597003" y="277813"/>
            <a:ext cx="135689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What is AI?</a:t>
            </a:r>
            <a:endParaRPr sz="1800">
              <a:solidFill>
                <a:schemeClr val="dk1"/>
              </a:solidFill>
              <a:latin typeface="Arial"/>
              <a:ea typeface="Arial"/>
              <a:cs typeface="Arial"/>
              <a:sym typeface="Arial"/>
            </a:endParaRPr>
          </a:p>
        </p:txBody>
      </p:sp>
      <p:pic>
        <p:nvPicPr>
          <p:cNvPr id="111" name="Google Shape;111;p3"/>
          <p:cNvPicPr preferRelativeResize="0"/>
          <p:nvPr/>
        </p:nvPicPr>
        <p:blipFill rotWithShape="1">
          <a:blip r:embed="rId3">
            <a:alphaModFix/>
          </a:blip>
          <a:srcRect b="0" l="0" r="0" t="0"/>
          <a:stretch/>
        </p:blipFill>
        <p:spPr>
          <a:xfrm>
            <a:off x="4776130" y="2494806"/>
            <a:ext cx="2987576" cy="1991717"/>
          </a:xfrm>
          <a:prstGeom prst="rect">
            <a:avLst/>
          </a:prstGeom>
          <a:noFill/>
          <a:ln>
            <a:noFill/>
          </a:ln>
        </p:spPr>
      </p:pic>
      <p:sp>
        <p:nvSpPr>
          <p:cNvPr id="112" name="Google Shape;112;p3"/>
          <p:cNvSpPr txBox="1"/>
          <p:nvPr/>
        </p:nvSpPr>
        <p:spPr>
          <a:xfrm>
            <a:off x="4151213" y="4497545"/>
            <a:ext cx="4248472"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dk1"/>
                </a:solidFill>
                <a:latin typeface="Arial"/>
                <a:ea typeface="Arial"/>
                <a:cs typeface="Arial"/>
                <a:sym typeface="Arial"/>
              </a:rPr>
              <a:t>Source: https://www.pexels.com/photo/green-and-yellow-printed-textile-330771/ </a:t>
            </a:r>
            <a:endParaRPr sz="800">
              <a:solidFill>
                <a:schemeClr val="dk1"/>
              </a:solidFill>
              <a:latin typeface="Arial"/>
              <a:ea typeface="Arial"/>
              <a:cs typeface="Arial"/>
              <a:sym typeface="Arial"/>
            </a:endParaRPr>
          </a:p>
        </p:txBody>
      </p:sp>
      <p:sp>
        <p:nvSpPr>
          <p:cNvPr id="113" name="Google Shape;113;p3"/>
          <p:cNvSpPr txBox="1"/>
          <p:nvPr/>
        </p:nvSpPr>
        <p:spPr>
          <a:xfrm>
            <a:off x="296906" y="2248584"/>
            <a:ext cx="29700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sz="18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4"/>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20" name="Google Shape;120;p4"/>
          <p:cNvSpPr/>
          <p:nvPr/>
        </p:nvSpPr>
        <p:spPr>
          <a:xfrm>
            <a:off x="3845433" y="843558"/>
            <a:ext cx="486003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00000"/>
                </a:solidFill>
                <a:latin typeface="Arial"/>
                <a:ea typeface="Arial"/>
                <a:cs typeface="Arial"/>
                <a:sym typeface="Arial"/>
              </a:rPr>
              <a:t>The idea of artificial intelligence dates back to </a:t>
            </a:r>
            <a:r>
              <a:rPr lang="en-GB" sz="1600">
                <a:solidFill>
                  <a:schemeClr val="dk1"/>
                </a:solidFill>
                <a:latin typeface="Arial"/>
                <a:ea typeface="Arial"/>
                <a:cs typeface="Arial"/>
                <a:sym typeface="Arial"/>
              </a:rPr>
              <a:t>the</a:t>
            </a:r>
            <a:r>
              <a:rPr lang="en-GB" sz="1600">
                <a:solidFill>
                  <a:srgbClr val="000000"/>
                </a:solidFill>
                <a:latin typeface="Arial"/>
                <a:ea typeface="Arial"/>
                <a:cs typeface="Arial"/>
                <a:sym typeface="Arial"/>
              </a:rPr>
              <a:t> 1950s, when Alan Turing, a famous British computer scientist, mentioned ‘thinking machines’ for the first time. </a:t>
            </a:r>
            <a:endParaRPr/>
          </a:p>
        </p:txBody>
      </p:sp>
      <p:pic>
        <p:nvPicPr>
          <p:cNvPr id="121" name="Google Shape;121;p4"/>
          <p:cNvPicPr preferRelativeResize="0"/>
          <p:nvPr/>
        </p:nvPicPr>
        <p:blipFill rotWithShape="1">
          <a:blip r:embed="rId3">
            <a:alphaModFix/>
          </a:blip>
          <a:srcRect b="0" l="0" r="0" t="0"/>
          <a:stretch/>
        </p:blipFill>
        <p:spPr>
          <a:xfrm>
            <a:off x="5198857" y="2242755"/>
            <a:ext cx="2490702" cy="1868027"/>
          </a:xfrm>
          <a:prstGeom prst="rect">
            <a:avLst/>
          </a:prstGeom>
          <a:noFill/>
          <a:ln>
            <a:noFill/>
          </a:ln>
        </p:spPr>
      </p:pic>
      <p:sp>
        <p:nvSpPr>
          <p:cNvPr id="122" name="Google Shape;122;p4"/>
          <p:cNvSpPr txBox="1"/>
          <p:nvPr/>
        </p:nvSpPr>
        <p:spPr>
          <a:xfrm>
            <a:off x="4427984" y="4355768"/>
            <a:ext cx="40324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Source: https://www.pexels.com/photo/close-up-shot-of-a-white-robot-6019019/</a:t>
            </a:r>
            <a:endParaRPr/>
          </a:p>
        </p:txBody>
      </p:sp>
      <p:sp>
        <p:nvSpPr>
          <p:cNvPr id="123" name="Google Shape;123;p4"/>
          <p:cNvSpPr txBox="1"/>
          <p:nvPr/>
        </p:nvSpPr>
        <p:spPr>
          <a:xfrm>
            <a:off x="332910" y="2247716"/>
            <a:ext cx="289806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a:p>
        </p:txBody>
      </p:sp>
      <p:sp>
        <p:nvSpPr>
          <p:cNvPr id="124" name="Google Shape;124;p4"/>
          <p:cNvSpPr txBox="1"/>
          <p:nvPr/>
        </p:nvSpPr>
        <p:spPr>
          <a:xfrm>
            <a:off x="5580112" y="339502"/>
            <a:ext cx="17281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History of AI</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5"/>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31" name="Google Shape;131;p5"/>
          <p:cNvSpPr txBox="1"/>
          <p:nvPr/>
        </p:nvSpPr>
        <p:spPr>
          <a:xfrm>
            <a:off x="3870944" y="1131590"/>
            <a:ext cx="502153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Based on Turing’s ideas, John McCarthy, Marvin Minsky, Nathaniel Rochester, and Claude Shannon coined the term ‘artificial intelligence’ in 1956.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Arial"/>
                <a:ea typeface="Arial"/>
                <a:cs typeface="Arial"/>
                <a:sym typeface="Arial"/>
              </a:rPr>
              <a:t>That same year this group of American computer scientists founded AI as an academic discipline too. </a:t>
            </a:r>
            <a:endParaRPr/>
          </a:p>
        </p:txBody>
      </p:sp>
      <p:sp>
        <p:nvSpPr>
          <p:cNvPr id="132" name="Google Shape;132;p5"/>
          <p:cNvSpPr txBox="1"/>
          <p:nvPr/>
        </p:nvSpPr>
        <p:spPr>
          <a:xfrm>
            <a:off x="332910" y="2248584"/>
            <a:ext cx="289806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a:p>
        </p:txBody>
      </p:sp>
      <p:sp>
        <p:nvSpPr>
          <p:cNvPr id="133" name="Google Shape;133;p5"/>
          <p:cNvSpPr txBox="1"/>
          <p:nvPr/>
        </p:nvSpPr>
        <p:spPr>
          <a:xfrm>
            <a:off x="4655269" y="267495"/>
            <a:ext cx="324036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History of AI</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6"/>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40" name="Google Shape;140;p6"/>
          <p:cNvSpPr txBox="1"/>
          <p:nvPr/>
        </p:nvSpPr>
        <p:spPr>
          <a:xfrm>
            <a:off x="3779912" y="492810"/>
            <a:ext cx="5112568"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Artificial intelligence has significantly progressed in the 21</a:t>
            </a:r>
            <a:r>
              <a:rPr baseline="30000" lang="en-GB" sz="1600">
                <a:solidFill>
                  <a:schemeClr val="dk1"/>
                </a:solidFill>
                <a:latin typeface="Arial"/>
                <a:ea typeface="Arial"/>
                <a:cs typeface="Arial"/>
                <a:sym typeface="Arial"/>
              </a:rPr>
              <a:t>st</a:t>
            </a:r>
            <a:r>
              <a:rPr lang="en-GB" sz="1600">
                <a:solidFill>
                  <a:schemeClr val="dk1"/>
                </a:solidFill>
                <a:latin typeface="Arial"/>
                <a:ea typeface="Arial"/>
                <a:cs typeface="Arial"/>
                <a:sym typeface="Arial"/>
              </a:rPr>
              <a:t> century compared to its beginnings.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GB" sz="1600">
                <a:solidFill>
                  <a:schemeClr val="dk1"/>
                </a:solidFill>
                <a:latin typeface="Arial"/>
                <a:ea typeface="Arial"/>
                <a:cs typeface="Arial"/>
                <a:sym typeface="Arial"/>
              </a:rPr>
              <a:t>Nowadays, it</a:t>
            </a:r>
            <a:r>
              <a:rPr lang="en-GB" sz="1600">
                <a:solidFill>
                  <a:srgbClr val="FF0000"/>
                </a:solidFill>
                <a:latin typeface="Arial"/>
                <a:ea typeface="Arial"/>
                <a:cs typeface="Arial"/>
                <a:sym typeface="Arial"/>
              </a:rPr>
              <a:t> </a:t>
            </a:r>
            <a:r>
              <a:rPr lang="en-GB" sz="1600">
                <a:solidFill>
                  <a:schemeClr val="dk1"/>
                </a:solidFill>
                <a:latin typeface="Arial"/>
                <a:ea typeface="Arial"/>
                <a:cs typeface="Arial"/>
                <a:sym typeface="Arial"/>
              </a:rPr>
              <a:t>is not only capable</a:t>
            </a:r>
            <a:r>
              <a:rPr lang="en-GB" sz="1600">
                <a:solidFill>
                  <a:srgbClr val="FF0000"/>
                </a:solidFill>
                <a:latin typeface="Arial"/>
                <a:ea typeface="Arial"/>
                <a:cs typeface="Arial"/>
                <a:sym typeface="Arial"/>
              </a:rPr>
              <a:t> </a:t>
            </a:r>
            <a:r>
              <a:rPr lang="en-GB" sz="1600">
                <a:solidFill>
                  <a:schemeClr val="dk1"/>
                </a:solidFill>
                <a:latin typeface="Arial"/>
                <a:ea typeface="Arial"/>
                <a:cs typeface="Arial"/>
                <a:sym typeface="Arial"/>
              </a:rPr>
              <a:t>of collecting and processing a large amount of information and work autonomously, but it can also adapt its behaviour by independently analysing its previous actions</a:t>
            </a:r>
            <a:r>
              <a:rPr lang="en-GB" sz="1600">
                <a:solidFill>
                  <a:schemeClr val="dk1"/>
                </a:solidFill>
                <a:latin typeface="Calibri"/>
                <a:ea typeface="Calibri"/>
                <a:cs typeface="Calibri"/>
                <a:sym typeface="Calibri"/>
              </a:rPr>
              <a:t>. </a:t>
            </a:r>
            <a:endParaRPr sz="1600">
              <a:solidFill>
                <a:schemeClr val="dk1"/>
              </a:solidFill>
              <a:latin typeface="Arial"/>
              <a:ea typeface="Arial"/>
              <a:cs typeface="Arial"/>
              <a:sym typeface="Arial"/>
            </a:endParaRPr>
          </a:p>
        </p:txBody>
      </p:sp>
      <p:sp>
        <p:nvSpPr>
          <p:cNvPr id="141" name="Google Shape;141;p6"/>
          <p:cNvSpPr txBox="1"/>
          <p:nvPr/>
        </p:nvSpPr>
        <p:spPr>
          <a:xfrm>
            <a:off x="305780" y="2248584"/>
            <a:ext cx="295232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a:p>
        </p:txBody>
      </p:sp>
      <p:pic>
        <p:nvPicPr>
          <p:cNvPr id="142" name="Google Shape;142;p6"/>
          <p:cNvPicPr preferRelativeResize="0"/>
          <p:nvPr/>
        </p:nvPicPr>
        <p:blipFill rotWithShape="1">
          <a:blip r:embed="rId3">
            <a:alphaModFix/>
          </a:blip>
          <a:srcRect b="0" l="0" r="0" t="0"/>
          <a:stretch/>
        </p:blipFill>
        <p:spPr>
          <a:xfrm>
            <a:off x="4939778" y="2459254"/>
            <a:ext cx="2792835" cy="1861890"/>
          </a:xfrm>
          <a:prstGeom prst="rect">
            <a:avLst/>
          </a:prstGeom>
          <a:noFill/>
          <a:ln>
            <a:noFill/>
          </a:ln>
        </p:spPr>
      </p:pic>
      <p:sp>
        <p:nvSpPr>
          <p:cNvPr id="143" name="Google Shape;143;p6"/>
          <p:cNvSpPr txBox="1"/>
          <p:nvPr/>
        </p:nvSpPr>
        <p:spPr>
          <a:xfrm>
            <a:off x="4644450" y="4312500"/>
            <a:ext cx="3564000" cy="41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00">
                <a:solidFill>
                  <a:schemeClr val="dk1"/>
                </a:solidFill>
                <a:latin typeface="Arial"/>
                <a:ea typeface="Arial"/>
                <a:cs typeface="Arial"/>
                <a:sym typeface="Arial"/>
              </a:rPr>
              <a:t>Source: https://pixabay.com/de/illustrations/fragezeichen-k%c3%bcnstliche-intelligenz-6786623/</a:t>
            </a:r>
            <a:endParaRPr sz="1300"/>
          </a:p>
        </p:txBody>
      </p:sp>
      <p:sp>
        <p:nvSpPr>
          <p:cNvPr id="144" name="Google Shape;144;p6"/>
          <p:cNvSpPr txBox="1"/>
          <p:nvPr/>
        </p:nvSpPr>
        <p:spPr>
          <a:xfrm>
            <a:off x="5411353" y="123478"/>
            <a:ext cx="17281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AI today</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7"/>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51" name="Google Shape;151;p7"/>
          <p:cNvSpPr txBox="1"/>
          <p:nvPr/>
        </p:nvSpPr>
        <p:spPr>
          <a:xfrm>
            <a:off x="3779912" y="492810"/>
            <a:ext cx="5112568"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Based on the form it takes, there are two types of AI:</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Software AI – virtual assistants, search engines, image analysis software or speech and language recognition systems.</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‘Embodied’ AI – in robots, self-driving cars, drones or Internet of Things.</a:t>
            </a:r>
            <a:endParaRPr/>
          </a:p>
        </p:txBody>
      </p:sp>
      <p:sp>
        <p:nvSpPr>
          <p:cNvPr id="152" name="Google Shape;152;p7"/>
          <p:cNvSpPr txBox="1"/>
          <p:nvPr/>
        </p:nvSpPr>
        <p:spPr>
          <a:xfrm>
            <a:off x="305780" y="2248584"/>
            <a:ext cx="295232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a:p>
        </p:txBody>
      </p:sp>
      <p:pic>
        <p:nvPicPr>
          <p:cNvPr id="153" name="Google Shape;153;p7"/>
          <p:cNvPicPr preferRelativeResize="0"/>
          <p:nvPr/>
        </p:nvPicPr>
        <p:blipFill rotWithShape="1">
          <a:blip r:embed="rId3">
            <a:alphaModFix/>
          </a:blip>
          <a:srcRect b="0" l="0" r="0" t="0"/>
          <a:stretch/>
        </p:blipFill>
        <p:spPr>
          <a:xfrm>
            <a:off x="5094935" y="2459254"/>
            <a:ext cx="2482520" cy="1861890"/>
          </a:xfrm>
          <a:prstGeom prst="rect">
            <a:avLst/>
          </a:prstGeom>
          <a:noFill/>
          <a:ln>
            <a:noFill/>
          </a:ln>
        </p:spPr>
      </p:pic>
      <p:sp>
        <p:nvSpPr>
          <p:cNvPr id="154" name="Google Shape;154;p7"/>
          <p:cNvSpPr txBox="1"/>
          <p:nvPr/>
        </p:nvSpPr>
        <p:spPr>
          <a:xfrm>
            <a:off x="4464000" y="4312175"/>
            <a:ext cx="374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00">
                <a:solidFill>
                  <a:schemeClr val="dk1"/>
                </a:solidFill>
                <a:latin typeface="Arial"/>
                <a:ea typeface="Arial"/>
                <a:cs typeface="Arial"/>
                <a:sym typeface="Arial"/>
              </a:rPr>
              <a:t>Source: https://www.pexels.com/photo/miniature-toy-robot-on-top-of-laptop-s-keyboard-8566458/</a:t>
            </a:r>
            <a:endParaRPr sz="1300"/>
          </a:p>
        </p:txBody>
      </p:sp>
      <p:sp>
        <p:nvSpPr>
          <p:cNvPr id="155" name="Google Shape;155;p7"/>
          <p:cNvSpPr txBox="1"/>
          <p:nvPr/>
        </p:nvSpPr>
        <p:spPr>
          <a:xfrm>
            <a:off x="5411353" y="123478"/>
            <a:ext cx="17281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Types of AI</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8"/>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62" name="Google Shape;162;p8"/>
          <p:cNvSpPr txBox="1"/>
          <p:nvPr/>
        </p:nvSpPr>
        <p:spPr>
          <a:xfrm>
            <a:off x="3779912" y="492810"/>
            <a:ext cx="511256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Based on its performance ability, there are:</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Weak or artificial narrow intelligence (ANI)</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Strong or artificial general intelligence (AGI)</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Artificial superintelligence (ASI)</a:t>
            </a:r>
            <a:endParaRPr/>
          </a:p>
        </p:txBody>
      </p:sp>
      <p:sp>
        <p:nvSpPr>
          <p:cNvPr id="163" name="Google Shape;163;p8"/>
          <p:cNvSpPr txBox="1"/>
          <p:nvPr/>
        </p:nvSpPr>
        <p:spPr>
          <a:xfrm>
            <a:off x="305780" y="2248584"/>
            <a:ext cx="295232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a:p>
        </p:txBody>
      </p:sp>
      <p:pic>
        <p:nvPicPr>
          <p:cNvPr id="164" name="Google Shape;164;p8"/>
          <p:cNvPicPr preferRelativeResize="0"/>
          <p:nvPr/>
        </p:nvPicPr>
        <p:blipFill rotWithShape="1">
          <a:blip r:embed="rId3">
            <a:alphaModFix/>
          </a:blip>
          <a:srcRect b="0" l="0" r="0" t="0"/>
          <a:stretch/>
        </p:blipFill>
        <p:spPr>
          <a:xfrm>
            <a:off x="4965716" y="2248584"/>
            <a:ext cx="2753855" cy="1835903"/>
          </a:xfrm>
          <a:prstGeom prst="rect">
            <a:avLst/>
          </a:prstGeom>
          <a:noFill/>
          <a:ln>
            <a:noFill/>
          </a:ln>
        </p:spPr>
      </p:pic>
      <p:sp>
        <p:nvSpPr>
          <p:cNvPr id="165" name="Google Shape;165;p8"/>
          <p:cNvSpPr txBox="1"/>
          <p:nvPr/>
        </p:nvSpPr>
        <p:spPr>
          <a:xfrm>
            <a:off x="4470436" y="4236261"/>
            <a:ext cx="374441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dk1"/>
                </a:solidFill>
                <a:latin typeface="Arial"/>
                <a:ea typeface="Arial"/>
                <a:cs typeface="Arial"/>
                <a:sym typeface="Arial"/>
              </a:rPr>
              <a:t>Source: https://www.pexels.com/photo/person-pointing-numeric-print-1342460/</a:t>
            </a:r>
            <a:endParaRPr/>
          </a:p>
        </p:txBody>
      </p:sp>
      <p:sp>
        <p:nvSpPr>
          <p:cNvPr id="166" name="Google Shape;166;p8"/>
          <p:cNvSpPr txBox="1"/>
          <p:nvPr/>
        </p:nvSpPr>
        <p:spPr>
          <a:xfrm>
            <a:off x="5411353" y="123478"/>
            <a:ext cx="17281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Types of AI</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0" name="Shape 170"/>
        <p:cNvGrpSpPr/>
        <p:nvPr/>
      </p:nvGrpSpPr>
      <p:grpSpPr>
        <a:xfrm>
          <a:off x="0" y="0"/>
          <a:ext cx="0" cy="0"/>
          <a:chOff x="0" y="0"/>
          <a:chExt cx="0" cy="0"/>
        </a:xfrm>
      </p:grpSpPr>
      <p:sp>
        <p:nvSpPr>
          <p:cNvPr id="171" name="Google Shape;171;p9"/>
          <p:cNvSpPr/>
          <p:nvPr/>
        </p:nvSpPr>
        <p:spPr>
          <a:xfrm>
            <a:off x="0" y="0"/>
            <a:ext cx="3563888" cy="5143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9"/>
          <p:cNvSpPr/>
          <p:nvPr/>
        </p:nvSpPr>
        <p:spPr>
          <a:xfrm>
            <a:off x="3658419" y="4681835"/>
            <a:ext cx="52340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This project has been funded with support from the European Commission under the Erasmus+ Programme.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This publication only reflects the views of the author, and the Commission cannot be held responsible for any </a:t>
            </a:r>
            <a:endParaRPr/>
          </a:p>
          <a:p>
            <a:pPr indent="0" lvl="0" marL="0" marR="0" rtl="0" algn="l">
              <a:spcBef>
                <a:spcPts val="0"/>
              </a:spcBef>
              <a:spcAft>
                <a:spcPts val="0"/>
              </a:spcAft>
              <a:buNone/>
            </a:pPr>
            <a:r>
              <a:rPr lang="en-GB" sz="800">
                <a:solidFill>
                  <a:schemeClr val="dk1"/>
                </a:solidFill>
                <a:latin typeface="Arial"/>
                <a:ea typeface="Arial"/>
                <a:cs typeface="Arial"/>
                <a:sym typeface="Arial"/>
              </a:rPr>
              <a:t>use which may be made of the information contained therein. (2020-1-DE02-KA226-VET-00813)</a:t>
            </a:r>
            <a:endParaRPr/>
          </a:p>
        </p:txBody>
      </p:sp>
      <p:sp>
        <p:nvSpPr>
          <p:cNvPr id="173" name="Google Shape;173;p9"/>
          <p:cNvSpPr txBox="1"/>
          <p:nvPr/>
        </p:nvSpPr>
        <p:spPr>
          <a:xfrm>
            <a:off x="296906" y="2248584"/>
            <a:ext cx="29700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1.1 Introduction to artificial intelligence</a:t>
            </a:r>
            <a:endParaRPr/>
          </a:p>
        </p:txBody>
      </p:sp>
      <p:sp>
        <p:nvSpPr>
          <p:cNvPr id="174" name="Google Shape;174;p9"/>
          <p:cNvSpPr txBox="1"/>
          <p:nvPr/>
        </p:nvSpPr>
        <p:spPr>
          <a:xfrm>
            <a:off x="5375349" y="411510"/>
            <a:ext cx="18002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Group activity</a:t>
            </a:r>
            <a:endParaRPr sz="1800">
              <a:solidFill>
                <a:schemeClr val="dk1"/>
              </a:solidFill>
              <a:latin typeface="Arial"/>
              <a:ea typeface="Arial"/>
              <a:cs typeface="Arial"/>
              <a:sym typeface="Arial"/>
            </a:endParaRPr>
          </a:p>
        </p:txBody>
      </p:sp>
      <p:pic>
        <p:nvPicPr>
          <p:cNvPr id="175" name="Google Shape;175;p9"/>
          <p:cNvPicPr preferRelativeResize="0"/>
          <p:nvPr/>
        </p:nvPicPr>
        <p:blipFill rotWithShape="1">
          <a:blip r:embed="rId3">
            <a:alphaModFix/>
          </a:blip>
          <a:srcRect b="0" l="0" r="0" t="0"/>
          <a:stretch/>
        </p:blipFill>
        <p:spPr>
          <a:xfrm>
            <a:off x="4860032" y="2297340"/>
            <a:ext cx="2880320" cy="1920398"/>
          </a:xfrm>
          <a:prstGeom prst="rect">
            <a:avLst/>
          </a:prstGeom>
          <a:noFill/>
          <a:ln>
            <a:noFill/>
          </a:ln>
        </p:spPr>
      </p:pic>
      <p:sp>
        <p:nvSpPr>
          <p:cNvPr id="176" name="Google Shape;176;p9"/>
          <p:cNvSpPr txBox="1"/>
          <p:nvPr/>
        </p:nvSpPr>
        <p:spPr>
          <a:xfrm>
            <a:off x="4484403" y="4285059"/>
            <a:ext cx="388843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Source: https://www.pexels.com/photo/group-of-people-sitting-on-chair-5212687/</a:t>
            </a:r>
            <a:endParaRPr/>
          </a:p>
        </p:txBody>
      </p:sp>
      <p:sp>
        <p:nvSpPr>
          <p:cNvPr id="177" name="Google Shape;177;p9"/>
          <p:cNvSpPr txBox="1"/>
          <p:nvPr/>
        </p:nvSpPr>
        <p:spPr>
          <a:xfrm>
            <a:off x="3899185" y="915564"/>
            <a:ext cx="475252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But what are ANI, AGI, and ASI? Divide into three teams to learn more about these types of AI. Each team should research one of these AIs. Present your research to the whole class once you have finished.</a:t>
            </a:r>
            <a:endParaRPr sz="16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2023-03-01T10:52:09Z</dcterms:created>
</cp:coreProperties>
</file>