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70" r:id="rId4"/>
    <p:sldId id="269" r:id="rId5"/>
    <p:sldId id="268" r:id="rId6"/>
    <p:sldId id="272" r:id="rId7"/>
    <p:sldId id="274" r:id="rId8"/>
    <p:sldId id="275" r:id="rId9"/>
    <p:sldId id="271" r:id="rId10"/>
    <p:sldId id="273" r:id="rId11"/>
    <p:sldId id="27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strategy.ec.europa.eu/en/library/ethics-guidelines-trustworthy-ai" TargetMode="External"/><Relationship Id="rId2" Type="http://schemas.openxmlformats.org/officeDocument/2006/relationships/hyperlink" Target="https://hdsr.mitpress.mit.edu/pub/l0jsh9d1/release/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ndards.ieee.org/content/dam/ieee-standards/standards/web/documents/other/ead1e_general_principles.pdf?utm_medium=undefined&amp;utm_source=undefined&amp;utm_campaign=undefined&amp;utm_content=undefined&amp;utm_term=undefin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39552" y="1149982"/>
            <a:ext cx="47525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>
                <a:latin typeface="Arial" panose="020B0604020202020204" pitchFamily="34" charset="0"/>
              </a:rPr>
              <a:t>ArtIn Future – Ethik in der Künstlichen Intelligenz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</a:rPr>
              <a:t>Modul: Welche Auswirkungen hat KI?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</a:rPr>
              <a:t>Einheit: Ethische Kompetenzen und Einstellungen, um Menschen für das Leben und Arbeiten mit KI-Technologien vorzubereiten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</a:rPr>
              <a:t>Fünf-Punkte ethischer Leitfaden für eine nutzbringende KI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</a:rPr>
              <a:t>Zielgruppe: 9.-Klässler:innen (14-15 Jahre alt)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88" y="3162573"/>
            <a:ext cx="368262" cy="30415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508104" y="3162573"/>
            <a:ext cx="33973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</a:rPr>
              <a:t>Entwickelt durch:           </a:t>
            </a:r>
          </a:p>
          <a:p>
            <a:r>
              <a:rPr lang="de-DE" sz="1600" dirty="0">
                <a:latin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much did you learn after this lesson?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you think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 on our way of creating more ethical AI?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Have your ethical attitudes towards AI changed after this lesson?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195329" y="267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Food for thought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</a:rPr>
              <a:t>Ethische Fähigkeiten und Einstellungen, um die Menschen auf das Leben und Arbeiten mit KI-Technologien vorzubereiten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</a:rPr>
              <a:t>Das sagen Expert:innen über Ethik in der KI: </a:t>
            </a: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Arial" panose="020B0604020202020204" pitchFamily="34" charset="0"/>
              </a:rPr>
              <a:t>Fünf Prinzipien für eine moralisch gute KI: </a:t>
            </a:r>
            <a:r>
              <a:rPr lang="de-DE" sz="1400" dirty="0" smtClean="0">
                <a:latin typeface="Arial" panose="020B0604020202020204" pitchFamily="34" charset="0"/>
                <a:hlinkClick r:id="rId2"/>
              </a:rPr>
              <a:t>https://hdsr.mitpress.mit.edu/pub/l0jsh9d1/release/7</a:t>
            </a:r>
            <a:r>
              <a:rPr lang="de-DE" sz="1400" dirty="0" smtClean="0"/>
              <a:t> </a:t>
            </a:r>
          </a:p>
          <a:p>
            <a:r>
              <a:rPr lang="de-DE" sz="1400" dirty="0" smtClean="0">
                <a:latin typeface="Arial" panose="020B0604020202020204" pitchFamily="34" charset="0"/>
              </a:rPr>
              <a:t>EU-Richtlinien für eine vertrauenswürdige KI: </a:t>
            </a:r>
            <a:r>
              <a:rPr lang="de-DE" sz="1400" dirty="0">
                <a:latin typeface="Arial" panose="020B0604020202020204" pitchFamily="34" charset="0"/>
                <a:hlinkClick r:id="rId3"/>
              </a:rPr>
              <a:t>https://digital-strategy.ec.europa.eu/en/library/ethics-guidelines-trustworthy-ai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Arial" panose="020B0604020202020204" pitchFamily="34" charset="0"/>
              </a:rPr>
              <a:t>Der ethische Standard für KI des IEEE: </a:t>
            </a:r>
            <a:r>
              <a:rPr lang="de-DE" sz="1400" dirty="0">
                <a:latin typeface="Arial" panose="020B0604020202020204" pitchFamily="34" charset="0"/>
                <a:hlinkClick r:id="rId4"/>
              </a:rPr>
              <a:t>https://standards.ieee.org/content/dam/ieee-standards/standards/web/documents/other/ead1e_general_principles.pdf?utm_medium=undefined&amp;utm_source=undefined&amp;utm_campaign=undefined&amp;utm_content=undefined&amp;utm_term=undefined</a:t>
            </a:r>
            <a:r>
              <a:rPr lang="de-DE" sz="1400" dirty="0" smtClean="0"/>
              <a:t>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95329" y="267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Weiterführende Literatur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95936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4187577"/>
            <a:ext cx="2952328" cy="63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473878" y="4273903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</a:rPr>
              <a:t>Projekt-Website: </a:t>
            </a:r>
            <a:r>
              <a:rPr lang="de-DE" sz="800" u="sng" dirty="0">
                <a:latin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 smtClean="0">
                <a:latin typeface="Arial" panose="020B0604020202020204" pitchFamily="34" charset="0"/>
              </a:rPr>
              <a:t>Facebook-Seite: </a:t>
            </a:r>
            <a:r>
              <a:rPr lang="de-DE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facebook.com/artin-future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"/>
          <p:cNvSpPr/>
          <p:nvPr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5210917" y="281504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Aufwärmübung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115038" y="1009561"/>
            <a:ext cx="449601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</a:rPr>
              <a:t>Frage: Wie würdet ihr KI definieren?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43" y="1694587"/>
            <a:ext cx="3251807" cy="2167871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40922" y="1694587"/>
            <a:ext cx="2682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</a:rPr>
              <a:t>Unterrichtseinheit</a:t>
            </a:r>
            <a:r>
              <a:rPr lang="de-DE" smtClean="0"/>
              <a:t>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</a:rPr>
              <a:t>3.3 Ethische Fähigkeiten und Einstellungen, um die Menschen auf das Leben und Arbeiten mit KI-Technologien vorzubereiten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37144" y="4032815"/>
            <a:ext cx="325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</a:rPr>
              <a:t>Quelle: https://www.pexels.com/photo/high-angle-photo-of-robot-2599244/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95936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39952" y="25820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5 Prinzipien für eine ethische KI: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23928" y="1044481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dirty="0" smtClean="0">
                <a:latin typeface="Arial" panose="020B0604020202020204" pitchFamily="34" charset="0"/>
              </a:rPr>
              <a:t>Die menschliche Entwicklung sollte eine Grundlage für eine ethische KI sein. Deswegen sollte jede KI:</a:t>
            </a:r>
          </a:p>
          <a:p>
            <a:pPr lvl="0"/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</a:rPr>
              <a:t>gut für die Menschheit und nachhaltig für den Planeten sein.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</a:rPr>
              <a:t>unsere Rechte schützen.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</a:rPr>
              <a:t>uns unsere eigenen Entscheidungen treffen lassen.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</a:rPr>
              <a:t>eine glückliche und gerechte Gesellschaft erhalten.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</a:rPr>
              <a:t>leicht verständlich und transparent sein.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5780" y="1971585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</a:rPr>
              <a:t>Ethische Fähigkeiten und Einstellungen, um die Menschen auf das Leben und Arbeiten mit KI-Technologien vorzubereiten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95936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150320" y="33950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Let‘s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31" y="1514787"/>
            <a:ext cx="2818752" cy="21139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19472" y="1971585"/>
            <a:ext cx="292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59411" y="3786028"/>
            <a:ext cx="3174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://www.pexels.com/photo/dawn-man-woman-coffee-9028872/</a:t>
            </a:r>
          </a:p>
        </p:txBody>
      </p:sp>
    </p:spTree>
    <p:extLst>
      <p:ext uri="{BB962C8B-B14F-4D97-AF65-F5344CB8AC3E}">
        <p14:creationId xmlns:p14="http://schemas.microsoft.com/office/powerpoint/2010/main" val="15924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5" y="915566"/>
            <a:ext cx="4752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AI pass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assistants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Navigation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9393" y="1992203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8981" y="339502"/>
            <a:ext cx="17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Group activity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9796" y="725508"/>
            <a:ext cx="499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installed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a smart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Amazon‘s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Alexa, Windows‘ Cortana,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iPhone‘s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Siri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10259" y="2455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smart assistant?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03" y="2086926"/>
            <a:ext cx="1558678" cy="23350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422227" y="4466391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https://www.pexels.com/photo/wood-dawn-coffee-dark-4790268/</a:t>
            </a:r>
          </a:p>
        </p:txBody>
      </p:sp>
    </p:spTree>
    <p:extLst>
      <p:ext uri="{BB962C8B-B14F-4D97-AF65-F5344CB8AC3E}">
        <p14:creationId xmlns:p14="http://schemas.microsoft.com/office/powerpoint/2010/main" val="35720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15159" y="829667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AI-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mobile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 in real time.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Google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63281" y="19548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navigation app?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44008" y="415592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Source: https://www.pexels.com/photo/smartphone-car-technology-phone-33488/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29" y="1885528"/>
            <a:ext cx="3044958" cy="22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7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4" y="117136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quickly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databases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detected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259224" y="411510"/>
            <a:ext cx="403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facial recognition system?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09" y="2248584"/>
            <a:ext cx="2926080" cy="194157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989660" y="4299942"/>
            <a:ext cx="4571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https://pixabay.com/de/photos/mann-gesicht-gesichtserkennung-5946820/</a:t>
            </a:r>
          </a:p>
        </p:txBody>
      </p:sp>
    </p:spTree>
    <p:extLst>
      <p:ext uri="{BB962C8B-B14F-4D97-AF65-F5344CB8AC3E}">
        <p14:creationId xmlns:p14="http://schemas.microsoft.com/office/powerpoint/2010/main" val="32500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69699" y="564819"/>
            <a:ext cx="361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uestions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32" y="1275606"/>
            <a:ext cx="3888433" cy="25922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13792" y="183308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51313" y="408391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://www.pexels.com/photo/person-reaching-out-to-a-robot-8386434/</a:t>
            </a:r>
          </a:p>
        </p:txBody>
      </p:sp>
    </p:spTree>
    <p:extLst>
      <p:ext uri="{BB962C8B-B14F-4D97-AF65-F5344CB8AC3E}">
        <p14:creationId xmlns:p14="http://schemas.microsoft.com/office/powerpoint/2010/main" val="1177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1049</Words>
  <Application>Microsoft Office PowerPoint</Application>
  <PresentationFormat>Bildschirmpräsentation (16:9)</PresentationFormat>
  <Paragraphs>90</Paragraphs>
  <Slides>12</Slides>
  <Notes>0</Notes>
  <HiddenSlides>7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Mitarbeiter</cp:lastModifiedBy>
  <cp:revision>43</cp:revision>
  <dcterms:created xsi:type="dcterms:W3CDTF">2021-05-07T19:26:25Z</dcterms:created>
  <dcterms:modified xsi:type="dcterms:W3CDTF">2023-06-29T14:20:28Z</dcterms:modified>
</cp:coreProperties>
</file>