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74" r:id="rId4"/>
    <p:sldId id="279" r:id="rId5"/>
    <p:sldId id="275" r:id="rId6"/>
    <p:sldId id="277" r:id="rId7"/>
    <p:sldId id="276" r:id="rId8"/>
    <p:sldId id="280" r:id="rId9"/>
    <p:sldId id="278" r:id="rId10"/>
    <p:sldId id="271" r:id="rId11"/>
    <p:sldId id="272" r:id="rId12"/>
    <p:sldId id="268" r:id="rId13"/>
    <p:sldId id="273" r:id="rId14"/>
    <p:sldId id="281" r:id="rId15"/>
    <p:sldId id="26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 Kronika" initials="KK"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252271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69939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24613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352375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88408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8F6DB-8370-4892-9957-615F305A82D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43037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8F6DB-8370-4892-9957-615F305A82D5}" type="datetimeFigureOut">
              <a:rPr lang="en-US" smtClean="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7650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8F6DB-8370-4892-9957-615F305A82D5}" type="datetimeFigureOut">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2233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8F6DB-8370-4892-9957-615F305A82D5}" type="datetimeFigureOut">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3273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8F6DB-8370-4892-9957-615F305A82D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344759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8F6DB-8370-4892-9957-615F305A82D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38882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B8F6DB-8370-4892-9957-615F305A82D5}" type="datetimeFigureOut">
              <a:rPr lang="en-US" smtClean="0"/>
              <a:t>6/29/2023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93D6A6-A825-4EAE-833D-8283183EF49E}" type="slidenum">
              <a:rPr lang="en-US" smtClean="0"/>
              <a:t>‹Nr.›</a:t>
            </a:fld>
            <a:endParaRPr lang="en-US"/>
          </a:p>
        </p:txBody>
      </p:sp>
    </p:spTree>
    <p:extLst>
      <p:ext uri="{BB962C8B-B14F-4D97-AF65-F5344CB8AC3E}">
        <p14:creationId xmlns:p14="http://schemas.microsoft.com/office/powerpoint/2010/main" val="392950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blog.google/products/maps/google-maps-101-ai-power-new-features-io-2021/"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hackr.io/blog/benefits-of-artificial-intelligence" TargetMode="External"/><Relationship Id="rId2" Type="http://schemas.openxmlformats.org/officeDocument/2006/relationships/hyperlink" Target="https://www.iotforall.com/8-helpful-everyday-examples-of-artificial-intelligence" TargetMode="External"/><Relationship Id="rId1" Type="http://schemas.openxmlformats.org/officeDocument/2006/relationships/slideLayout" Target="../slideLayouts/slideLayout1.xml"/><Relationship Id="rId5" Type="http://schemas.openxmlformats.org/officeDocument/2006/relationships/hyperlink" Target="https://www.brookings.edu/research/how-artificial-intelligence-is-transforming-the-world/" TargetMode="External"/><Relationship Id="rId4" Type="http://schemas.openxmlformats.org/officeDocument/2006/relationships/hyperlink" Target="https://interestingengineering.com/7-ways-ai-will-help-humanity-not-harm-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ai-future-project.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wc.co.uk/economic-services/assets/macroeconomic-impact-of-ai-technical-report-feb-18.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ew folder\Projektnij otdel\isk intelekt\fon pp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8"/>
            <a:ext cx="9144000" cy="5134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ew folder\Projektnij otdel\isk intelekt\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61796"/>
            <a:ext cx="3181350" cy="512763"/>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67544" y="1629875"/>
            <a:ext cx="4572000" cy="2554545"/>
          </a:xfrm>
          <a:prstGeom prst="rect">
            <a:avLst/>
          </a:prstGeom>
        </p:spPr>
        <p:txBody>
          <a:bodyPr>
            <a:spAutoFit/>
          </a:bodyPr>
          <a:lstStyle/>
          <a:p>
            <a:pPr lvl="0" algn="ctr"/>
            <a:r>
              <a:rPr lang="de-DE" sz="2400" dirty="0">
                <a:solidFill>
                  <a:prstClr val="black"/>
                </a:solidFill>
                <a:latin typeface="Arial" panose="020B0604020202020204" pitchFamily="34" charset="0"/>
              </a:rPr>
              <a:t>ArtIn Future – Ethik in der Künstlichen Intelligenz</a:t>
            </a:r>
            <a:endParaRPr lang="de-DE" sz="2400" dirty="0">
              <a:solidFill>
                <a:prstClr val="black"/>
              </a:solidFill>
              <a:latin typeface="Arial" panose="020B0604020202020204" pitchFamily="34" charset="0"/>
              <a:cs typeface="Arial" panose="020B0604020202020204" pitchFamily="34" charset="0"/>
            </a:endParaRPr>
          </a:p>
          <a:p>
            <a:pPr lvl="0"/>
            <a:endParaRPr lang="de-DE" sz="1600" dirty="0">
              <a:solidFill>
                <a:prstClr val="black"/>
              </a:solidFill>
              <a:latin typeface="Arial" panose="020B0604020202020204" pitchFamily="34" charset="0"/>
              <a:cs typeface="Arial" panose="020B0604020202020204" pitchFamily="34" charset="0"/>
            </a:endParaRPr>
          </a:p>
          <a:p>
            <a:pPr lvl="0"/>
            <a:r>
              <a:rPr lang="de-DE" sz="1600" dirty="0">
                <a:solidFill>
                  <a:prstClr val="black"/>
                </a:solidFill>
                <a:latin typeface="Arial" panose="020B0604020202020204" pitchFamily="34" charset="0"/>
              </a:rPr>
              <a:t>Modul: Was macht KI?</a:t>
            </a:r>
            <a:endParaRPr lang="de-DE" sz="1600" dirty="0">
              <a:solidFill>
                <a:prstClr val="black"/>
              </a:solidFill>
              <a:latin typeface="Arial" panose="020B0604020202020204" pitchFamily="34" charset="0"/>
              <a:cs typeface="Arial" panose="020B0604020202020204" pitchFamily="34" charset="0"/>
            </a:endParaRPr>
          </a:p>
          <a:p>
            <a:pPr lvl="0"/>
            <a:r>
              <a:rPr lang="de-DE" sz="1600" dirty="0">
                <a:solidFill>
                  <a:prstClr val="black"/>
                </a:solidFill>
                <a:latin typeface="Arial" panose="020B0604020202020204" pitchFamily="34" charset="0"/>
              </a:rPr>
              <a:t>Einheit: Die Chancen der KI</a:t>
            </a:r>
          </a:p>
          <a:p>
            <a:pPr lvl="0"/>
            <a:r>
              <a:rPr lang="de-DE" sz="1600" dirty="0" smtClean="0">
                <a:solidFill>
                  <a:prstClr val="black"/>
                </a:solidFill>
                <a:latin typeface="Arial" panose="020B0604020202020204" pitchFamily="34" charset="0"/>
              </a:rPr>
              <a:t>Positive Auswirkungen von KI</a:t>
            </a:r>
            <a:endParaRPr lang="de-DE" sz="1600" dirty="0">
              <a:solidFill>
                <a:prstClr val="black"/>
              </a:solidFill>
              <a:latin typeface="Arial" panose="020B0604020202020204" pitchFamily="34" charset="0"/>
              <a:cs typeface="Arial" panose="020B0604020202020204" pitchFamily="34" charset="0"/>
            </a:endParaRPr>
          </a:p>
          <a:p>
            <a:pPr lvl="0"/>
            <a:endParaRPr lang="de-DE" sz="1600" dirty="0">
              <a:solidFill>
                <a:prstClr val="black"/>
              </a:solidFill>
              <a:latin typeface="Arial" panose="020B0604020202020204" pitchFamily="34" charset="0"/>
              <a:cs typeface="Arial" panose="020B0604020202020204" pitchFamily="34" charset="0"/>
            </a:endParaRPr>
          </a:p>
          <a:p>
            <a:pPr lvl="0"/>
            <a:r>
              <a:rPr lang="de-DE" sz="1600" dirty="0">
                <a:solidFill>
                  <a:prstClr val="black"/>
                </a:solidFill>
                <a:latin typeface="Arial" panose="020B0604020202020204" pitchFamily="34" charset="0"/>
              </a:rPr>
              <a:t>Zielgruppe: 9.-Klässler:innen (14-15 Jahre alt)</a:t>
            </a:r>
            <a:endParaRPr lang="de-DE" sz="1600" dirty="0">
              <a:solidFill>
                <a:prstClr val="black"/>
              </a:solidFill>
              <a:latin typeface="Arial" panose="020B0604020202020204" pitchFamily="34" charset="0"/>
              <a:cs typeface="Arial" panose="020B0604020202020204" pitchFamily="34" charset="0"/>
            </a:endParaRPr>
          </a:p>
        </p:txBody>
      </p:sp>
      <p:pic>
        <p:nvPicPr>
          <p:cNvPr id="6" name="Picture 2" descr="O:\New folder\Projektnij otdel\isk intelekt\logo v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222254"/>
            <a:ext cx="2821310" cy="60616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436096" y="3153369"/>
            <a:ext cx="3351249" cy="1077218"/>
          </a:xfrm>
          <a:prstGeom prst="rect">
            <a:avLst/>
          </a:prstGeom>
        </p:spPr>
        <p:txBody>
          <a:bodyPr wrap="square">
            <a:spAutoFit/>
          </a:bodyPr>
          <a:lstStyle/>
          <a:p>
            <a:pPr lvl="0"/>
            <a:r>
              <a:rPr lang="de-DE" sz="1600" dirty="0">
                <a:solidFill>
                  <a:prstClr val="black"/>
                </a:solidFill>
                <a:latin typeface="Arial" panose="020B0604020202020204" pitchFamily="34" charset="0"/>
              </a:rPr>
              <a:t>Entwickelt durch:           </a:t>
            </a:r>
          </a:p>
          <a:p>
            <a:pPr lvl="0"/>
            <a:r>
              <a:rPr lang="de-DE" sz="1600" dirty="0">
                <a:solidFill>
                  <a:prstClr val="black"/>
                </a:solidFill>
                <a:latin typeface="Arial" panose="020B0604020202020204" pitchFamily="34" charset="0"/>
              </a:rPr>
              <a:t>BEST Institut für berufsbezogene Weiterbildung und Personaltraining GmbH</a:t>
            </a:r>
            <a:endParaRPr lang="de-DE" sz="1600" dirty="0">
              <a:solidFill>
                <a:srgbClr val="FF0000"/>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8649" y="3153369"/>
            <a:ext cx="329164" cy="271860"/>
          </a:xfrm>
          <a:prstGeom prst="rect">
            <a:avLst/>
          </a:prstGeom>
        </p:spPr>
      </p:pic>
    </p:spTree>
    <p:extLst>
      <p:ext uri="{BB962C8B-B14F-4D97-AF65-F5344CB8AC3E}">
        <p14:creationId xmlns:p14="http://schemas.microsoft.com/office/powerpoint/2010/main" val="270864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8419" y="4681835"/>
            <a:ext cx="5234061" cy="461665"/>
          </a:xfrm>
          <a:prstGeom prst="rect">
            <a:avLst/>
          </a:prstGeom>
        </p:spPr>
        <p:txBody>
          <a:bodyPr wrap="square">
            <a:spAutoFit/>
          </a:bodyPr>
          <a:lstStyle/>
          <a:p>
            <a:r>
              <a:rPr lang="en-US" sz="800" dirty="0">
                <a:latin typeface="Arial" pitchFamily="34" charset="0"/>
                <a:cs typeface="Arial" pitchFamily="34" charset="0"/>
              </a:rPr>
              <a:t>This project has been funded with support from the European Commission under the Erasmus+ </a:t>
            </a:r>
            <a:r>
              <a:rPr lang="en-US" sz="800" dirty="0" err="1">
                <a:latin typeface="Arial" pitchFamily="34" charset="0"/>
                <a:cs typeface="Arial" pitchFamily="34" charset="0"/>
              </a:rPr>
              <a:t>Programme</a:t>
            </a:r>
            <a:r>
              <a:rPr lang="en-US" sz="800" dirty="0">
                <a:latin typeface="Arial" pitchFamily="34" charset="0"/>
                <a:cs typeface="Arial" pitchFamily="34" charset="0"/>
              </a:rPr>
              <a:t>. </a:t>
            </a:r>
          </a:p>
          <a:p>
            <a:r>
              <a:rPr lang="en-US" sz="800" dirty="0">
                <a:latin typeface="Arial" pitchFamily="34" charset="0"/>
                <a:cs typeface="Arial" pitchFamily="34" charset="0"/>
              </a:rPr>
              <a:t>This publication reflects the views only of the author, and the Commission cannot be held responsible for any </a:t>
            </a:r>
          </a:p>
          <a:p>
            <a:r>
              <a:rPr lang="en-US" sz="800" dirty="0">
                <a:latin typeface="Arial" pitchFamily="34" charset="0"/>
                <a:cs typeface="Arial" pitchFamily="34" charset="0"/>
              </a:rPr>
              <a:t>use which may be made of the information contained therein. (2020-1-DE02-KA226-VET-00813)</a:t>
            </a:r>
          </a:p>
        </p:txBody>
      </p:sp>
      <p:sp>
        <p:nvSpPr>
          <p:cNvPr id="4" name="Textfeld 3"/>
          <p:cNvSpPr txBox="1"/>
          <p:nvPr/>
        </p:nvSpPr>
        <p:spPr>
          <a:xfrm>
            <a:off x="5231333" y="269876"/>
            <a:ext cx="208823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Individual</a:t>
            </a:r>
            <a:r>
              <a:rPr lang="en-GB" sz="1600"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task</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5" name="Textfeld 4"/>
          <p:cNvSpPr txBox="1"/>
          <p:nvPr/>
        </p:nvSpPr>
        <p:spPr>
          <a:xfrm>
            <a:off x="4583261" y="4191021"/>
            <a:ext cx="3384376" cy="33855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Source: https://www.pexels.com/photo/woman-touching-a-black-miniature-robot-toy-8566453/</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3301" y="1995686"/>
            <a:ext cx="2664296" cy="1998222"/>
          </a:xfrm>
          <a:prstGeom prst="rect">
            <a:avLst/>
          </a:prstGeom>
        </p:spPr>
      </p:pic>
      <p:sp>
        <p:nvSpPr>
          <p:cNvPr id="7" name="Textfeld 6"/>
          <p:cNvSpPr txBox="1"/>
          <p:nvPr/>
        </p:nvSpPr>
        <p:spPr>
          <a:xfrm>
            <a:off x="548934" y="2387084"/>
            <a:ext cx="246602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2.1 The potential of AI</a:t>
            </a:r>
            <a:endParaRPr lang="en-GB" dirty="0">
              <a:latin typeface="Arial" panose="020B0604020202020204" pitchFamily="34" charset="0"/>
              <a:cs typeface="Arial" panose="020B0604020202020204" pitchFamily="34" charset="0"/>
            </a:endParaRPr>
          </a:p>
        </p:txBody>
      </p:sp>
      <p:sp>
        <p:nvSpPr>
          <p:cNvPr id="8" name="Textfeld 7"/>
          <p:cNvSpPr txBox="1"/>
          <p:nvPr/>
        </p:nvSpPr>
        <p:spPr>
          <a:xfrm>
            <a:off x="3951228" y="915566"/>
            <a:ext cx="4648442"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Let’s continue learning about the potential of AI. Choose an AI-powered technology and research how it uses artificial intelligence to improve our life.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82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8419" y="4681835"/>
            <a:ext cx="5234061" cy="461665"/>
          </a:xfrm>
          <a:prstGeom prst="rect">
            <a:avLst/>
          </a:prstGeom>
        </p:spPr>
        <p:txBody>
          <a:bodyPr wrap="square">
            <a:spAutoFit/>
          </a:bodyPr>
          <a:lstStyle/>
          <a:p>
            <a:r>
              <a:rPr lang="en-US" sz="800" dirty="0">
                <a:latin typeface="Arial" pitchFamily="34" charset="0"/>
                <a:cs typeface="Arial" pitchFamily="34" charset="0"/>
              </a:rPr>
              <a:t>This project has been funded with support from the European Commission under the Erasmus+ </a:t>
            </a:r>
            <a:r>
              <a:rPr lang="en-US" sz="800" dirty="0" err="1">
                <a:latin typeface="Arial" pitchFamily="34" charset="0"/>
                <a:cs typeface="Arial" pitchFamily="34" charset="0"/>
              </a:rPr>
              <a:t>Programme</a:t>
            </a:r>
            <a:r>
              <a:rPr lang="en-US" sz="800" dirty="0">
                <a:latin typeface="Arial" pitchFamily="34" charset="0"/>
                <a:cs typeface="Arial" pitchFamily="34" charset="0"/>
              </a:rPr>
              <a:t>. </a:t>
            </a:r>
          </a:p>
          <a:p>
            <a:r>
              <a:rPr lang="en-US" sz="800" dirty="0">
                <a:latin typeface="Arial" pitchFamily="34" charset="0"/>
                <a:cs typeface="Arial" pitchFamily="34" charset="0"/>
              </a:rPr>
              <a:t>This publication reflects the views only of the author, and the Commission cannot be held responsible for any </a:t>
            </a:r>
          </a:p>
          <a:p>
            <a:r>
              <a:rPr lang="en-US" sz="800" dirty="0">
                <a:latin typeface="Arial" pitchFamily="34" charset="0"/>
                <a:cs typeface="Arial" pitchFamily="34" charset="0"/>
              </a:rPr>
              <a:t>use which may be made of the information contained therein. (2020-1-DE02-KA226-VET-00813)</a:t>
            </a:r>
          </a:p>
        </p:txBody>
      </p:sp>
      <p:sp>
        <p:nvSpPr>
          <p:cNvPr id="4" name="Textfeld 3"/>
          <p:cNvSpPr txBox="1"/>
          <p:nvPr/>
        </p:nvSpPr>
        <p:spPr>
          <a:xfrm>
            <a:off x="5231333" y="269876"/>
            <a:ext cx="208823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Individual</a:t>
            </a:r>
            <a:r>
              <a:rPr lang="en-GB" sz="1600"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task</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7" name="Textfeld 6"/>
          <p:cNvSpPr txBox="1"/>
          <p:nvPr/>
        </p:nvSpPr>
        <p:spPr>
          <a:xfrm>
            <a:off x="563445" y="2387084"/>
            <a:ext cx="243889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2.1 The potential of AI</a:t>
            </a:r>
            <a:endParaRPr lang="en-GB" dirty="0">
              <a:latin typeface="Arial" panose="020B0604020202020204" pitchFamily="34" charset="0"/>
              <a:cs typeface="Arial" panose="020B0604020202020204" pitchFamily="34" charset="0"/>
            </a:endParaRPr>
          </a:p>
        </p:txBody>
      </p:sp>
      <p:sp>
        <p:nvSpPr>
          <p:cNvPr id="8" name="Textfeld 7"/>
          <p:cNvSpPr txBox="1"/>
          <p:nvPr/>
        </p:nvSpPr>
        <p:spPr>
          <a:xfrm>
            <a:off x="3859333" y="863590"/>
            <a:ext cx="4832231" cy="4031873"/>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Point out to any ethical benefits of that AI. </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For example: Crosswalks around the world are different. In the US, they use a zebra pattern to mark the crosswalk. In Great Britain, a dotted line. Data scientists at Google are training AI in Google Maps to recognise different types of crosswalks and show pedestrians the exact routes they should take to reach their destination.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Can AI make sure we are safe all around the world? </a:t>
            </a:r>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More details here: </a:t>
            </a:r>
            <a:r>
              <a:rPr lang="en-GB" sz="1600" dirty="0">
                <a:latin typeface="Arial" panose="020B0604020202020204" pitchFamily="34" charset="0"/>
                <a:cs typeface="Arial" panose="020B0604020202020204" pitchFamily="34" charset="0"/>
                <a:hlinkClick r:id="rId2"/>
              </a:rPr>
              <a:t>https://blog.google/products/maps/google-maps-101-ai-power-new-features-io-2021</a:t>
            </a:r>
            <a:r>
              <a:rPr lang="en-GB" sz="1600" dirty="0" smtClean="0">
                <a:latin typeface="Arial" panose="020B0604020202020204" pitchFamily="34" charset="0"/>
                <a:cs typeface="Arial" panose="020B0604020202020204" pitchFamily="34" charset="0"/>
                <a:hlinkClick r:id="rId2"/>
              </a:rPr>
              <a:t>/</a:t>
            </a:r>
            <a:r>
              <a:rPr lang="en-GB" sz="1600" dirty="0" smtClean="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3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8419" y="4681835"/>
            <a:ext cx="5234061" cy="461665"/>
          </a:xfrm>
          <a:prstGeom prst="rect">
            <a:avLst/>
          </a:prstGeom>
        </p:spPr>
        <p:txBody>
          <a:bodyPr wrap="square">
            <a:spAutoFit/>
          </a:bodyPr>
          <a:lstStyle/>
          <a:p>
            <a:r>
              <a:rPr lang="en-US" sz="800" dirty="0">
                <a:latin typeface="Arial" pitchFamily="34" charset="0"/>
                <a:cs typeface="Arial" pitchFamily="34" charset="0"/>
              </a:rPr>
              <a:t>This project has been funded with support from the European Commission under the Erasmus+ </a:t>
            </a:r>
            <a:r>
              <a:rPr lang="en-US" sz="800" dirty="0" err="1">
                <a:latin typeface="Arial" pitchFamily="34" charset="0"/>
                <a:cs typeface="Arial" pitchFamily="34" charset="0"/>
              </a:rPr>
              <a:t>Programme</a:t>
            </a:r>
            <a:r>
              <a:rPr lang="en-US" sz="800" dirty="0">
                <a:latin typeface="Arial" pitchFamily="34" charset="0"/>
                <a:cs typeface="Arial" pitchFamily="34" charset="0"/>
              </a:rPr>
              <a:t>. </a:t>
            </a:r>
          </a:p>
          <a:p>
            <a:r>
              <a:rPr lang="en-US" sz="800" dirty="0">
                <a:latin typeface="Arial" pitchFamily="34" charset="0"/>
                <a:cs typeface="Arial" pitchFamily="34" charset="0"/>
              </a:rPr>
              <a:t>This publication reflects the views only of the author, and the Commission cannot be held responsible for any </a:t>
            </a:r>
          </a:p>
          <a:p>
            <a:r>
              <a:rPr lang="en-US" sz="800" dirty="0">
                <a:latin typeface="Arial" pitchFamily="34" charset="0"/>
                <a:cs typeface="Arial" pitchFamily="34" charset="0"/>
              </a:rPr>
              <a:t>use which may be made of the information contained therein. (2020-1-DE02-KA226-VET-00813)</a:t>
            </a:r>
          </a:p>
        </p:txBody>
      </p:sp>
      <p:sp>
        <p:nvSpPr>
          <p:cNvPr id="4" name="Textfeld 3"/>
          <p:cNvSpPr txBox="1"/>
          <p:nvPr/>
        </p:nvSpPr>
        <p:spPr>
          <a:xfrm>
            <a:off x="4892017" y="555526"/>
            <a:ext cx="2736304"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Questions</a:t>
            </a:r>
            <a:r>
              <a:rPr lang="en-GB" sz="1600"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or comments?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5082" y="1429968"/>
            <a:ext cx="3420734" cy="2283564"/>
          </a:xfrm>
          <a:prstGeom prst="rect">
            <a:avLst/>
          </a:prstGeom>
        </p:spPr>
      </p:pic>
      <p:sp>
        <p:nvSpPr>
          <p:cNvPr id="6" name="Textfeld 5"/>
          <p:cNvSpPr txBox="1"/>
          <p:nvPr/>
        </p:nvSpPr>
        <p:spPr>
          <a:xfrm>
            <a:off x="4768911" y="3846691"/>
            <a:ext cx="3013075" cy="33855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Source: https://www.pexels.com/photo/man-people-woman-girl-8438969/</a:t>
            </a:r>
          </a:p>
        </p:txBody>
      </p:sp>
      <p:sp>
        <p:nvSpPr>
          <p:cNvPr id="7" name="Textfeld 6"/>
          <p:cNvSpPr txBox="1"/>
          <p:nvPr/>
        </p:nvSpPr>
        <p:spPr>
          <a:xfrm>
            <a:off x="530932" y="2387084"/>
            <a:ext cx="250202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2.1 </a:t>
            </a:r>
            <a:r>
              <a:rPr lang="en-GB" dirty="0" smtClean="0">
                <a:latin typeface="Arial" panose="020B0604020202020204" pitchFamily="34" charset="0"/>
                <a:cs typeface="Arial" panose="020B0604020202020204" pitchFamily="34" charset="0"/>
              </a:rPr>
              <a:t>The potential of AI</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35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8419" y="4681835"/>
            <a:ext cx="5234061" cy="461665"/>
          </a:xfrm>
          <a:prstGeom prst="rect">
            <a:avLst/>
          </a:prstGeom>
        </p:spPr>
        <p:txBody>
          <a:bodyPr wrap="square">
            <a:spAutoFit/>
          </a:bodyPr>
          <a:lstStyle/>
          <a:p>
            <a:r>
              <a:rPr lang="en-US" sz="800" dirty="0">
                <a:latin typeface="Arial" pitchFamily="34" charset="0"/>
                <a:cs typeface="Arial" pitchFamily="34" charset="0"/>
              </a:rPr>
              <a:t>This project has been funded with support from the European Commission under the Erasmus+ </a:t>
            </a:r>
            <a:r>
              <a:rPr lang="en-US" sz="800" dirty="0" err="1">
                <a:latin typeface="Arial" pitchFamily="34" charset="0"/>
                <a:cs typeface="Arial" pitchFamily="34" charset="0"/>
              </a:rPr>
              <a:t>Programme</a:t>
            </a:r>
            <a:r>
              <a:rPr lang="en-US" sz="800" dirty="0">
                <a:latin typeface="Arial" pitchFamily="34" charset="0"/>
                <a:cs typeface="Arial" pitchFamily="34" charset="0"/>
              </a:rPr>
              <a:t>. </a:t>
            </a:r>
          </a:p>
          <a:p>
            <a:r>
              <a:rPr lang="en-US" sz="800" dirty="0">
                <a:latin typeface="Arial" pitchFamily="34" charset="0"/>
                <a:cs typeface="Arial" pitchFamily="34" charset="0"/>
              </a:rPr>
              <a:t>This publication reflects the views only of the author, and the Commission cannot be held responsible for any </a:t>
            </a:r>
          </a:p>
          <a:p>
            <a:r>
              <a:rPr lang="en-US" sz="800" dirty="0">
                <a:latin typeface="Arial" pitchFamily="34" charset="0"/>
                <a:cs typeface="Arial" pitchFamily="34" charset="0"/>
              </a:rPr>
              <a:t>use which may be made of the information contained therein. (2020-1-DE02-KA226-VET-00813)</a:t>
            </a:r>
          </a:p>
        </p:txBody>
      </p:sp>
      <p:sp>
        <p:nvSpPr>
          <p:cNvPr id="4" name="Textfeld 3"/>
          <p:cNvSpPr txBox="1"/>
          <p:nvPr/>
        </p:nvSpPr>
        <p:spPr>
          <a:xfrm>
            <a:off x="4895093" y="555526"/>
            <a:ext cx="2736304"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Food</a:t>
            </a:r>
            <a:r>
              <a:rPr lang="en-GB" sz="1600"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for thought</a:t>
            </a:r>
          </a:p>
        </p:txBody>
      </p:sp>
      <p:sp>
        <p:nvSpPr>
          <p:cNvPr id="7" name="Textfeld 6"/>
          <p:cNvSpPr txBox="1"/>
          <p:nvPr/>
        </p:nvSpPr>
        <p:spPr>
          <a:xfrm>
            <a:off x="566936" y="2387084"/>
            <a:ext cx="243001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2.1 </a:t>
            </a:r>
            <a:r>
              <a:rPr lang="en-GB" dirty="0" smtClean="0">
                <a:latin typeface="Arial" panose="020B0604020202020204" pitchFamily="34" charset="0"/>
                <a:cs typeface="Arial" panose="020B0604020202020204" pitchFamily="34" charset="0"/>
              </a:rPr>
              <a:t>The potential of AI</a:t>
            </a:r>
            <a:endParaRPr lang="en-GB" dirty="0">
              <a:latin typeface="Arial" panose="020B0604020202020204" pitchFamily="34" charset="0"/>
              <a:cs typeface="Arial" panose="020B0604020202020204" pitchFamily="34" charset="0"/>
            </a:endParaRPr>
          </a:p>
        </p:txBody>
      </p:sp>
      <p:sp>
        <p:nvSpPr>
          <p:cNvPr id="8" name="Textfeld 7"/>
          <p:cNvSpPr txBox="1"/>
          <p:nvPr/>
        </p:nvSpPr>
        <p:spPr>
          <a:xfrm>
            <a:off x="3845432" y="1156454"/>
            <a:ext cx="5119055" cy="2123658"/>
          </a:xfrm>
          <a:prstGeom prst="rect">
            <a:avLst/>
          </a:prstGeom>
          <a:noFill/>
        </p:spPr>
        <p:txBody>
          <a:bodyPr wrap="square" rtlCol="0">
            <a:spAutoFit/>
          </a:bodyPr>
          <a:lstStyle/>
          <a:p>
            <a:pPr marL="285750" lvl="0" indent="-285750">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Did your perception of AI change? If so, in what way?</a:t>
            </a:r>
            <a:endParaRPr lang="en-GB" sz="1600" dirty="0">
              <a:solidFill>
                <a:prstClr val="black"/>
              </a:solidFill>
              <a:latin typeface="Arial" panose="020B0604020202020204" pitchFamily="34" charset="0"/>
              <a:cs typeface="Arial" panose="020B0604020202020204" pitchFamily="34" charset="0"/>
            </a:endParaRPr>
          </a:p>
          <a:p>
            <a:pPr lvl="0"/>
            <a:endParaRPr lang="en-GB" sz="16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solidFill>
                  <a:prstClr val="black"/>
                </a:solidFill>
                <a:latin typeface="Arial" panose="020B0604020202020204" pitchFamily="34" charset="0"/>
                <a:cs typeface="Arial" panose="020B0604020202020204" pitchFamily="34" charset="0"/>
              </a:rPr>
              <a:t>How would you assess the potential of AI? Do you think it will dramatically change the world or only slightly improve it? </a:t>
            </a:r>
            <a:endParaRPr lang="en-GB" sz="1600" dirty="0">
              <a:solidFill>
                <a:prstClr val="black"/>
              </a:solidFill>
              <a:latin typeface="Arial" panose="020B0604020202020204" pitchFamily="34" charset="0"/>
              <a:cs typeface="Arial" panose="020B0604020202020204" pitchFamily="34" charset="0"/>
            </a:endParaRPr>
          </a:p>
          <a:p>
            <a:pPr lvl="0"/>
            <a:endParaRPr lang="en-GB" dirty="0">
              <a:solidFill>
                <a:prstClr val="black"/>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3934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4979304" y="208320"/>
            <a:ext cx="2736304" cy="369332"/>
          </a:xfrm>
          <a:prstGeom prst="rect">
            <a:avLst/>
          </a:prstGeom>
          <a:noFill/>
        </p:spPr>
        <p:txBody>
          <a:bodyPr wrap="square" rtlCol="0">
            <a:spAutoFit/>
          </a:bodyPr>
          <a:lstStyle/>
          <a:p>
            <a:pPr algn="ctr"/>
            <a:r>
              <a:rPr lang="de-DE" dirty="0" smtClean="0">
                <a:latin typeface="Arial" panose="020B0604020202020204" pitchFamily="34" charset="0"/>
              </a:rPr>
              <a:t>Weiterführende Literatur</a:t>
            </a:r>
            <a:endParaRPr lang="de-DE" dirty="0">
              <a:latin typeface="Arial" panose="020B0604020202020204" pitchFamily="34" charset="0"/>
              <a:cs typeface="Arial" panose="020B0604020202020204" pitchFamily="34" charset="0"/>
            </a:endParaRPr>
          </a:p>
        </p:txBody>
      </p:sp>
      <p:sp>
        <p:nvSpPr>
          <p:cNvPr id="7" name="Textfeld 6"/>
          <p:cNvSpPr txBox="1"/>
          <p:nvPr/>
        </p:nvSpPr>
        <p:spPr>
          <a:xfrm>
            <a:off x="566936" y="2387084"/>
            <a:ext cx="2430016" cy="369332"/>
          </a:xfrm>
          <a:prstGeom prst="rect">
            <a:avLst/>
          </a:prstGeom>
          <a:noFill/>
        </p:spPr>
        <p:txBody>
          <a:bodyPr wrap="square" rtlCol="0">
            <a:spAutoFit/>
          </a:bodyPr>
          <a:lstStyle/>
          <a:p>
            <a:r>
              <a:rPr lang="de-DE" dirty="0">
                <a:latin typeface="Arial" panose="020B0604020202020204" pitchFamily="34" charset="0"/>
              </a:rPr>
              <a:t>2.1 Die Chancen der KI</a:t>
            </a:r>
            <a:endParaRPr lang="de-DE" dirty="0">
              <a:latin typeface="Arial" panose="020B0604020202020204" pitchFamily="34" charset="0"/>
              <a:cs typeface="Arial" panose="020B0604020202020204" pitchFamily="34" charset="0"/>
            </a:endParaRPr>
          </a:p>
        </p:txBody>
      </p:sp>
      <p:sp>
        <p:nvSpPr>
          <p:cNvPr id="5" name="Textfeld 4"/>
          <p:cNvSpPr txBox="1"/>
          <p:nvPr/>
        </p:nvSpPr>
        <p:spPr>
          <a:xfrm>
            <a:off x="3658419" y="699542"/>
            <a:ext cx="5378077" cy="3108543"/>
          </a:xfrm>
          <a:prstGeom prst="rect">
            <a:avLst/>
          </a:prstGeom>
          <a:noFill/>
        </p:spPr>
        <p:txBody>
          <a:bodyPr wrap="square" rtlCol="0">
            <a:spAutoFit/>
          </a:bodyPr>
          <a:lstStyle/>
          <a:p>
            <a:r>
              <a:rPr lang="de-DE" sz="1400" dirty="0" smtClean="0">
                <a:latin typeface="Arial" panose="020B0604020202020204" pitchFamily="34" charset="0"/>
              </a:rPr>
              <a:t>Hier findet ihr mehr Informationen zu den Vorteilen der KI: </a:t>
            </a:r>
          </a:p>
          <a:p>
            <a:endParaRPr lang="de-DE" sz="1400" dirty="0" smtClean="0">
              <a:latin typeface="Arial" panose="020B0604020202020204" pitchFamily="34" charset="0"/>
              <a:cs typeface="Arial" panose="020B0604020202020204" pitchFamily="34" charset="0"/>
            </a:endParaRPr>
          </a:p>
          <a:p>
            <a:r>
              <a:rPr lang="de-DE" sz="1400" dirty="0">
                <a:latin typeface="Arial" panose="020B0604020202020204" pitchFamily="34" charset="0"/>
              </a:rPr>
              <a:t>Welchen Nutzen KI bringen kann: </a:t>
            </a:r>
            <a:r>
              <a:rPr lang="de-DE" sz="1400" dirty="0">
                <a:latin typeface="Arial" panose="020B0604020202020204" pitchFamily="34" charset="0"/>
                <a:hlinkClick r:id="rId2"/>
              </a:rPr>
              <a:t>https://www.iotforall.com/8-helpful-everyday-examples-of-artificial-intelligence</a:t>
            </a:r>
            <a:r>
              <a:rPr lang="de-DE" smtClean="0"/>
              <a:t> </a:t>
            </a:r>
            <a:endParaRPr lang="de-DE" sz="1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rPr>
              <a:t>Nutzen der KI für die Wirtschaft und Gesellschaft: </a:t>
            </a:r>
            <a:r>
              <a:rPr lang="de-DE" sz="1400" dirty="0">
                <a:latin typeface="Arial" panose="020B0604020202020204" pitchFamily="34" charset="0"/>
                <a:hlinkClick r:id="rId3"/>
              </a:rPr>
              <a:t>https://hackr.io/blog/benefits-of-artificial-intelligence</a:t>
            </a:r>
            <a:r>
              <a:rPr lang="de-DE" smtClean="0"/>
              <a:t> </a:t>
            </a:r>
          </a:p>
          <a:p>
            <a:r>
              <a:rPr lang="de-DE" sz="1400" dirty="0" smtClean="0">
                <a:latin typeface="Arial" panose="020B0604020202020204" pitchFamily="34" charset="0"/>
              </a:rPr>
              <a:t>7 Vorteile der KI: </a:t>
            </a:r>
            <a:r>
              <a:rPr lang="de-DE" sz="1400" dirty="0" smtClean="0">
                <a:latin typeface="Arial" panose="020B0604020202020204" pitchFamily="34" charset="0"/>
                <a:hlinkClick r:id="rId4"/>
              </a:rPr>
              <a:t>https://interestingengineering.com/7-ways-ai-will-help-humanity-not-harm-it</a:t>
            </a:r>
            <a:r>
              <a:rPr lang="de-DE" smtClean="0"/>
              <a:t> </a:t>
            </a:r>
          </a:p>
          <a:p>
            <a:endParaRPr lang="de-DE" sz="1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rPr>
              <a:t>Um ein Gesamtbild über die Chancen und Risiken der KI zu zeichnen:</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rPr>
              <a:t>Ein Artikel der Brookings Institution darüber, wie KI die Welt umkrempelt: </a:t>
            </a:r>
            <a:r>
              <a:rPr lang="de-DE" sz="1400" dirty="0" smtClean="0">
                <a:latin typeface="Arial" panose="020B0604020202020204" pitchFamily="34" charset="0"/>
                <a:hlinkClick r:id="rId5"/>
              </a:rPr>
              <a:t>https://www.brookings.edu/research/how-artificial-intelligence-is-transforming-the-world/</a:t>
            </a:r>
            <a:r>
              <a:rPr lang="de-DE" smtClean="0"/>
              <a:t> </a:t>
            </a:r>
            <a:endParaRPr lang="de-DE" sz="1400" dirty="0">
              <a:latin typeface="Arial" panose="020B0604020202020204" pitchFamily="34" charset="0"/>
              <a:cs typeface="Arial" panose="020B0604020202020204" pitchFamily="34" charset="0"/>
            </a:endParaRPr>
          </a:p>
        </p:txBody>
      </p:sp>
      <p:sp>
        <p:nvSpPr>
          <p:cNvPr id="6" name="Rechteck 5"/>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635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ew folder\Projektnij otdel\isk intelekt\fon pp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8"/>
            <a:ext cx="9144000" cy="5134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ew folder\Projektnij otdel\isk intelekt\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61796"/>
            <a:ext cx="3181350" cy="512763"/>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347864" y="4155926"/>
            <a:ext cx="2448272" cy="461665"/>
          </a:xfrm>
          <a:prstGeom prst="rect">
            <a:avLst/>
          </a:prstGeom>
        </p:spPr>
        <p:txBody>
          <a:bodyPr wrap="square">
            <a:spAutoFit/>
          </a:bodyPr>
          <a:lstStyle/>
          <a:p>
            <a:pPr lvl="0"/>
            <a:r>
              <a:rPr lang="de-DE" sz="800" dirty="0">
                <a:solidFill>
                  <a:prstClr val="black"/>
                </a:solidFill>
                <a:latin typeface="Arial" panose="020B0604020202020204" pitchFamily="34" charset="0"/>
              </a:rPr>
              <a:t>Projekt-Website: </a:t>
            </a:r>
            <a:r>
              <a:rPr lang="de-DE" sz="800" u="sng" dirty="0">
                <a:solidFill>
                  <a:prstClr val="black"/>
                </a:solidFill>
                <a:latin typeface="Arial" panose="020B0604020202020204" pitchFamily="34" charset="0"/>
                <a:hlinkClick r:id="rId4"/>
              </a:rPr>
              <a:t>www.ai-future-project.eu</a:t>
            </a:r>
            <a:endParaRPr lang="de-DE" sz="800" dirty="0">
              <a:solidFill>
                <a:prstClr val="black"/>
              </a:solidFill>
              <a:latin typeface="Arial" panose="020B0604020202020204" pitchFamily="34" charset="0"/>
              <a:cs typeface="Arial" panose="020B0604020202020204" pitchFamily="34" charset="0"/>
            </a:endParaRPr>
          </a:p>
          <a:p>
            <a:pPr lvl="0"/>
            <a:r>
              <a:rPr lang="de-DE" sz="800" dirty="0">
                <a:solidFill>
                  <a:prstClr val="black"/>
                </a:solidFill>
                <a:latin typeface="Arial" panose="020B0604020202020204" pitchFamily="34" charset="0"/>
              </a:rPr>
              <a:t>Facebook-Seite: </a:t>
            </a:r>
            <a:r>
              <a:rPr lang="de-DE" sz="800" dirty="0">
                <a:solidFill>
                  <a:srgbClr val="FF0000"/>
                </a:solidFill>
                <a:latin typeface="Arial" panose="020B0604020202020204" pitchFamily="34" charset="0"/>
              </a:rPr>
              <a:t>facebook.com/artin-future</a:t>
            </a:r>
            <a:endParaRPr lang="de-DE" sz="800" dirty="0">
              <a:solidFill>
                <a:prstClr val="black"/>
              </a:solidFill>
              <a:latin typeface="Arial" panose="020B0604020202020204" pitchFamily="34" charset="0"/>
              <a:cs typeface="Arial" panose="020B0604020202020204" pitchFamily="34" charset="0"/>
            </a:endParaRPr>
          </a:p>
          <a:p>
            <a:pPr lvl="0"/>
            <a:endParaRPr lang="de-DE" sz="800" dirty="0">
              <a:solidFill>
                <a:prstClr val="black"/>
              </a:solidFill>
              <a:latin typeface="Arial" panose="020B0604020202020204" pitchFamily="34" charset="0"/>
              <a:cs typeface="Arial" panose="020B0604020202020204" pitchFamily="34" charset="0"/>
            </a:endParaRPr>
          </a:p>
        </p:txBody>
      </p:sp>
      <p:pic>
        <p:nvPicPr>
          <p:cNvPr id="6" name="Picture 2" descr="O:\New folder\Projektnij otdel\isk intelekt\logo v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222254"/>
            <a:ext cx="2821310" cy="60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5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267494"/>
            <a:ext cx="3744416" cy="369332"/>
          </a:xfrm>
          <a:prstGeom prst="rect">
            <a:avLst/>
          </a:prstGeom>
          <a:noFill/>
        </p:spPr>
        <p:txBody>
          <a:bodyPr wrap="square" rtlCol="0">
            <a:spAutoFit/>
          </a:bodyPr>
          <a:lstStyle/>
          <a:p>
            <a:pPr algn="ctr"/>
            <a:r>
              <a:rPr lang="de-DE" dirty="0" smtClean="0">
                <a:latin typeface="Arial" panose="020B0604020202020204" pitchFamily="34" charset="0"/>
              </a:rPr>
              <a:t>Die Chancen der KI</a:t>
            </a:r>
            <a:endParaRPr lang="de-DE" dirty="0">
              <a:latin typeface="Arial" panose="020B0604020202020204" pitchFamily="34" charset="0"/>
              <a:cs typeface="Arial" panose="020B0604020202020204" pitchFamily="34" charset="0"/>
            </a:endParaRPr>
          </a:p>
        </p:txBody>
      </p:sp>
      <p:sp>
        <p:nvSpPr>
          <p:cNvPr id="5" name="Textfeld 4"/>
          <p:cNvSpPr txBox="1"/>
          <p:nvPr/>
        </p:nvSpPr>
        <p:spPr>
          <a:xfrm>
            <a:off x="3779912" y="846474"/>
            <a:ext cx="5112567" cy="3108543"/>
          </a:xfrm>
          <a:prstGeom prst="rect">
            <a:avLst/>
          </a:prstGeom>
          <a:noFill/>
        </p:spPr>
        <p:txBody>
          <a:bodyPr wrap="square" rtlCol="0">
            <a:spAutoFit/>
          </a:bodyPr>
          <a:lstStyle/>
          <a:p>
            <a:r>
              <a:rPr lang="de-DE" sz="1400" dirty="0" smtClean="0">
                <a:latin typeface="Arial" panose="020B0604020202020204" pitchFamily="34" charset="0"/>
              </a:rPr>
              <a:t>Im Großen und Ganzen ermöglicht KI den Menschen, sich zu entfalten und ihr Leben und Wohlergehen zu verbessern. </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rPr>
              <a:t>Wirtschaftlicher Nutzen: KI kann den weltweiten Wohlstand erhöhen.</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rPr>
              <a:t>Technischer Nutzen: KI kann nicht nur helfen, das Leben effizienter zu gestalten und Menschen von repetitiven Aufgaben zu befreien, sondern auch Aufgaben übernehmen, zu denen die menschliche Intelligenz nicht in der Lage ist. </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rPr>
              <a:t>Gesellschaftlicher Nutzen: KI erhöht unser Wohlergehen und ermöglicht es einzelnen Menschen, ihre Rechte und Freiheiten vollständig auszuleben. </a:t>
            </a:r>
            <a:endParaRPr lang="de-DE" sz="1400" dirty="0">
              <a:latin typeface="Arial" panose="020B0604020202020204" pitchFamily="34" charset="0"/>
              <a:cs typeface="Arial" panose="020B0604020202020204" pitchFamily="34" charset="0"/>
            </a:endParaRPr>
          </a:p>
        </p:txBody>
      </p:sp>
      <p:sp>
        <p:nvSpPr>
          <p:cNvPr id="6" name="Textfeld 5"/>
          <p:cNvSpPr txBox="1"/>
          <p:nvPr/>
        </p:nvSpPr>
        <p:spPr>
          <a:xfrm>
            <a:off x="674948" y="2110085"/>
            <a:ext cx="2528900" cy="923330"/>
          </a:xfrm>
          <a:prstGeom prst="rect">
            <a:avLst/>
          </a:prstGeom>
          <a:noFill/>
        </p:spPr>
        <p:txBody>
          <a:bodyPr wrap="square" rtlCol="0">
            <a:spAutoFit/>
          </a:bodyPr>
          <a:lstStyle/>
          <a:p>
            <a:r>
              <a:rPr lang="de-DE" dirty="0" smtClean="0">
                <a:latin typeface="Arial" panose="020B0604020202020204" pitchFamily="34" charset="0"/>
              </a:rPr>
              <a:t>Unterrichtseinheit</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rPr>
              <a:t>2.1 Die Chancen der KI</a:t>
            </a:r>
          </a:p>
        </p:txBody>
      </p:sp>
      <p:sp>
        <p:nvSpPr>
          <p:cNvPr id="7" name="Rechteck 6"/>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394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267494"/>
            <a:ext cx="3744416" cy="369332"/>
          </a:xfrm>
          <a:prstGeom prst="rect">
            <a:avLst/>
          </a:prstGeom>
          <a:noFill/>
        </p:spPr>
        <p:txBody>
          <a:bodyPr wrap="square" rtlCol="0">
            <a:spAutoFit/>
          </a:bodyPr>
          <a:lstStyle/>
          <a:p>
            <a:pPr algn="ctr"/>
            <a:r>
              <a:rPr lang="de-DE" dirty="0" smtClean="0">
                <a:latin typeface="Arial" panose="020B0604020202020204" pitchFamily="34" charset="0"/>
              </a:rPr>
              <a:t>Wirtschaftliche 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553498" y="2387084"/>
            <a:ext cx="2456892"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8" name="Textfeld 7"/>
          <p:cNvSpPr txBox="1"/>
          <p:nvPr/>
        </p:nvSpPr>
        <p:spPr>
          <a:xfrm>
            <a:off x="3778800" y="699542"/>
            <a:ext cx="5113679" cy="830997"/>
          </a:xfrm>
          <a:prstGeom prst="rect">
            <a:avLst/>
          </a:prstGeom>
          <a:noFill/>
        </p:spPr>
        <p:txBody>
          <a:bodyPr wrap="square" rtlCol="0">
            <a:spAutoFit/>
          </a:bodyPr>
          <a:lstStyle/>
          <a:p>
            <a:r>
              <a:rPr lang="de-DE" sz="1600" dirty="0" smtClean="0">
                <a:latin typeface="Arial" panose="020B0604020202020204" pitchFamily="34" charset="0"/>
              </a:rPr>
              <a:t>Der Einsatz von KI nutzt Unternehmen. Eine Studie des </a:t>
            </a:r>
            <a:r>
              <a:rPr lang="de-DE" sz="1600" dirty="0" smtClean="0">
                <a:latin typeface="Arial" panose="020B0604020202020204" pitchFamily="34" charset="0"/>
                <a:hlinkClick r:id="rId2"/>
              </a:rPr>
              <a:t>PwC</a:t>
            </a:r>
            <a:r>
              <a:rPr lang="de-DE" sz="1600" dirty="0" smtClean="0">
                <a:latin typeface="Arial" panose="020B0604020202020204" pitchFamily="34" charset="0"/>
              </a:rPr>
              <a:t> ergabt, dass aufgrund von KI die Gewinne in allen Wirtschaftssektoren um mindestens 10 % steigen werden.  </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045" y="2499742"/>
            <a:ext cx="2588275" cy="1619020"/>
          </a:xfrm>
          <a:prstGeom prst="rect">
            <a:avLst/>
          </a:prstGeom>
        </p:spPr>
      </p:pic>
      <p:sp>
        <p:nvSpPr>
          <p:cNvPr id="10" name="Textfeld 9"/>
          <p:cNvSpPr txBox="1"/>
          <p:nvPr/>
        </p:nvSpPr>
        <p:spPr>
          <a:xfrm>
            <a:off x="4150657" y="4341697"/>
            <a:ext cx="4249583" cy="215444"/>
          </a:xfrm>
          <a:prstGeom prst="rect">
            <a:avLst/>
          </a:prstGeom>
          <a:noFill/>
        </p:spPr>
        <p:txBody>
          <a:bodyPr wrap="square" rtlCol="0">
            <a:spAutoFit/>
          </a:bodyPr>
          <a:lstStyle/>
          <a:p>
            <a:pPr algn="ctr"/>
            <a:r>
              <a:rPr lang="de-DE" sz="800" dirty="0">
                <a:latin typeface="Arial" panose="020B0604020202020204" pitchFamily="34" charset="0"/>
              </a:rPr>
              <a:t>Quelle: https://pixabay.com/de/illustrations/profite-einnahmen-gesch%c3%a4ft-1953616/</a:t>
            </a:r>
          </a:p>
        </p:txBody>
      </p:sp>
      <p:sp>
        <p:nvSpPr>
          <p:cNvPr id="11" name="Rechteck 10"/>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2373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267494"/>
            <a:ext cx="3744416" cy="369332"/>
          </a:xfrm>
          <a:prstGeom prst="rect">
            <a:avLst/>
          </a:prstGeom>
          <a:noFill/>
        </p:spPr>
        <p:txBody>
          <a:bodyPr wrap="square" rtlCol="0">
            <a:spAutoFit/>
          </a:bodyPr>
          <a:lstStyle/>
          <a:p>
            <a:pPr algn="ctr"/>
            <a:r>
              <a:rPr lang="de-DE" dirty="0" smtClean="0">
                <a:latin typeface="Arial" panose="020B0604020202020204" pitchFamily="34" charset="0"/>
              </a:rPr>
              <a:t>Wirtschaftliche 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553498" y="2387084"/>
            <a:ext cx="2456892"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8" name="Textfeld 7"/>
          <p:cNvSpPr txBox="1"/>
          <p:nvPr/>
        </p:nvSpPr>
        <p:spPr>
          <a:xfrm>
            <a:off x="3778800" y="699542"/>
            <a:ext cx="5113679" cy="1077218"/>
          </a:xfrm>
          <a:prstGeom prst="rect">
            <a:avLst/>
          </a:prstGeom>
          <a:noFill/>
        </p:spPr>
        <p:txBody>
          <a:bodyPr wrap="square" rtlCol="0">
            <a:spAutoFit/>
          </a:bodyPr>
          <a:lstStyle/>
          <a:p>
            <a:r>
              <a:rPr lang="de-DE" sz="1600" dirty="0" smtClean="0">
                <a:latin typeface="Arial" panose="020B0604020202020204" pitchFamily="34" charset="0"/>
              </a:rPr>
              <a:t>Die Sektoren, die am meisten profitieren würden, sind der Einzel- und Großhandel, das Beherbergungsgewerbe, und die Lebensmittel- und Dienstleistungsbranche. In diesen Bereichen wird eine Gewinnsteigerung von 15 % erwartet.</a:t>
            </a:r>
          </a:p>
        </p:txBody>
      </p:sp>
      <p:sp>
        <p:nvSpPr>
          <p:cNvPr id="10" name="Textfeld 9"/>
          <p:cNvSpPr txBox="1"/>
          <p:nvPr/>
        </p:nvSpPr>
        <p:spPr>
          <a:xfrm>
            <a:off x="4150657" y="4341697"/>
            <a:ext cx="4249583" cy="215444"/>
          </a:xfrm>
          <a:prstGeom prst="rect">
            <a:avLst/>
          </a:prstGeom>
          <a:noFill/>
        </p:spPr>
        <p:txBody>
          <a:bodyPr wrap="square" rtlCol="0">
            <a:spAutoFit/>
          </a:bodyPr>
          <a:lstStyle/>
          <a:p>
            <a:pPr algn="ctr"/>
            <a:r>
              <a:rPr lang="de-DE" sz="800" dirty="0" smtClean="0">
                <a:latin typeface="Arial" panose="020B0604020202020204" pitchFamily="34" charset="0"/>
              </a:rPr>
              <a:t>Quelle: https://www.pexels.com/photo/a-person-showing-a-woman-his-tablet-7109176/</a:t>
            </a:r>
            <a:endParaRPr lang="de-DE" sz="8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091" y="1866444"/>
            <a:ext cx="3511095" cy="2340952"/>
          </a:xfrm>
          <a:prstGeom prst="rect">
            <a:avLst/>
          </a:prstGeom>
        </p:spPr>
      </p:pic>
      <p:sp>
        <p:nvSpPr>
          <p:cNvPr id="9" name="Rechteck 8"/>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96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195486"/>
            <a:ext cx="3744416" cy="369332"/>
          </a:xfrm>
          <a:prstGeom prst="rect">
            <a:avLst/>
          </a:prstGeom>
          <a:noFill/>
        </p:spPr>
        <p:txBody>
          <a:bodyPr wrap="square" rtlCol="0">
            <a:spAutoFit/>
          </a:bodyPr>
          <a:lstStyle/>
          <a:p>
            <a:pPr algn="ctr"/>
            <a:r>
              <a:rPr lang="de-DE" dirty="0" smtClean="0">
                <a:latin typeface="Arial" panose="020B0604020202020204" pitchFamily="34" charset="0"/>
              </a:rPr>
              <a:t>Technische 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481490" y="2387084"/>
            <a:ext cx="2600908"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7" name="Textfeld 6"/>
          <p:cNvSpPr txBox="1"/>
          <p:nvPr/>
        </p:nvSpPr>
        <p:spPr>
          <a:xfrm>
            <a:off x="3796802" y="609441"/>
            <a:ext cx="4957291" cy="1077218"/>
          </a:xfrm>
          <a:prstGeom prst="rect">
            <a:avLst/>
          </a:prstGeom>
          <a:noFill/>
        </p:spPr>
        <p:txBody>
          <a:bodyPr wrap="square" rtlCol="0">
            <a:spAutoFit/>
          </a:bodyPr>
          <a:lstStyle/>
          <a:p>
            <a:r>
              <a:rPr lang="de-DE" sz="1600" dirty="0" smtClean="0">
                <a:latin typeface="Arial" panose="020B0604020202020204" pitchFamily="34" charset="0"/>
              </a:rPr>
              <a:t>KI kann große Datenmengen analysieren und Muster innerhalb dieser Informationen erkennen. </a:t>
            </a:r>
          </a:p>
          <a:p>
            <a:r>
              <a:rPr lang="de-DE" sz="1600" dirty="0" smtClean="0">
                <a:latin typeface="Arial" panose="020B0604020202020204" pitchFamily="34" charset="0"/>
              </a:rPr>
              <a:t>KI-Technologien könnten uns dabei helfen, die Grenzen unseres eigenen Wissens und unserer Fähigkeiten auszudehnen.</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199" y="1841073"/>
            <a:ext cx="1714500" cy="2571750"/>
          </a:xfrm>
          <a:prstGeom prst="rect">
            <a:avLst/>
          </a:prstGeom>
        </p:spPr>
      </p:pic>
      <p:sp>
        <p:nvSpPr>
          <p:cNvPr id="11" name="Textfeld 10"/>
          <p:cNvSpPr txBox="1"/>
          <p:nvPr/>
        </p:nvSpPr>
        <p:spPr>
          <a:xfrm>
            <a:off x="5015309" y="4466391"/>
            <a:ext cx="2520280" cy="215444"/>
          </a:xfrm>
          <a:prstGeom prst="rect">
            <a:avLst/>
          </a:prstGeom>
          <a:noFill/>
        </p:spPr>
        <p:txBody>
          <a:bodyPr wrap="square" rtlCol="0">
            <a:spAutoFit/>
          </a:bodyPr>
          <a:lstStyle/>
          <a:p>
            <a:r>
              <a:rPr lang="de-DE" sz="800" dirty="0">
                <a:latin typeface="Arial" panose="020B0604020202020204" pitchFamily="34" charset="0"/>
              </a:rPr>
              <a:t>Quelle: https://unsplash.com/photos/hJ5uMIRNg5k</a:t>
            </a:r>
          </a:p>
        </p:txBody>
      </p:sp>
      <p:sp>
        <p:nvSpPr>
          <p:cNvPr id="9" name="Rechteck 8"/>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10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195486"/>
            <a:ext cx="3744416" cy="369332"/>
          </a:xfrm>
          <a:prstGeom prst="rect">
            <a:avLst/>
          </a:prstGeom>
          <a:noFill/>
        </p:spPr>
        <p:txBody>
          <a:bodyPr wrap="square" rtlCol="0">
            <a:spAutoFit/>
          </a:bodyPr>
          <a:lstStyle/>
          <a:p>
            <a:pPr algn="ctr"/>
            <a:r>
              <a:rPr lang="de-DE" dirty="0" smtClean="0">
                <a:latin typeface="Arial" panose="020B0604020202020204" pitchFamily="34" charset="0"/>
              </a:rPr>
              <a:t>Technische 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481490" y="2387084"/>
            <a:ext cx="2600908"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7" name="Textfeld 6"/>
          <p:cNvSpPr txBox="1"/>
          <p:nvPr/>
        </p:nvSpPr>
        <p:spPr>
          <a:xfrm>
            <a:off x="3796803" y="843558"/>
            <a:ext cx="4957291" cy="1077218"/>
          </a:xfrm>
          <a:prstGeom prst="rect">
            <a:avLst/>
          </a:prstGeom>
          <a:noFill/>
        </p:spPr>
        <p:txBody>
          <a:bodyPr wrap="square" rtlCol="0">
            <a:spAutoFit/>
          </a:bodyPr>
          <a:lstStyle/>
          <a:p>
            <a:r>
              <a:rPr lang="de-DE" sz="1600" dirty="0" smtClean="0">
                <a:latin typeface="Arial" panose="020B0604020202020204" pitchFamily="34" charset="0"/>
              </a:rPr>
              <a:t>Beispielsweise kann KI im Gesundheitswesen Ärzt:innen dabei helfen, Krankheiten zu erkennen und diese zu heilen und bei der Durchführung komplexer Operationen assistieren. </a:t>
            </a:r>
          </a:p>
          <a:p>
            <a:r>
              <a:rPr lang="de-DE" sz="1600" dirty="0" smtClean="0">
                <a:latin typeface="Arial" panose="020B0604020202020204" pitchFamily="34" charset="0"/>
              </a:rPr>
              <a:t>KI könnte möglicherweise die Lebenserwartung der Menschen erhöhen.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0206" y="2067694"/>
            <a:ext cx="1570484" cy="2355726"/>
          </a:xfrm>
          <a:prstGeom prst="rect">
            <a:avLst/>
          </a:prstGeom>
        </p:spPr>
      </p:pic>
      <p:sp>
        <p:nvSpPr>
          <p:cNvPr id="8" name="Textfeld 7"/>
          <p:cNvSpPr txBox="1"/>
          <p:nvPr/>
        </p:nvSpPr>
        <p:spPr>
          <a:xfrm>
            <a:off x="4943300" y="4498762"/>
            <a:ext cx="2664297" cy="215444"/>
          </a:xfrm>
          <a:prstGeom prst="rect">
            <a:avLst/>
          </a:prstGeom>
          <a:noFill/>
        </p:spPr>
        <p:txBody>
          <a:bodyPr wrap="square" rtlCol="0">
            <a:spAutoFit/>
          </a:bodyPr>
          <a:lstStyle/>
          <a:p>
            <a:pPr algn="ctr"/>
            <a:r>
              <a:rPr lang="de-DE" sz="800" dirty="0">
                <a:latin typeface="Arial" panose="020B0604020202020204" pitchFamily="34" charset="0"/>
              </a:rPr>
              <a:t>Quelle: https://unsplash.com/photos/_N7I1JyPYJw</a:t>
            </a:r>
          </a:p>
        </p:txBody>
      </p:sp>
      <p:sp>
        <p:nvSpPr>
          <p:cNvPr id="9" name="Rechteck 8"/>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235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195486"/>
            <a:ext cx="3744416" cy="369332"/>
          </a:xfrm>
          <a:prstGeom prst="rect">
            <a:avLst/>
          </a:prstGeom>
          <a:noFill/>
        </p:spPr>
        <p:txBody>
          <a:bodyPr wrap="square" rtlCol="0">
            <a:spAutoFit/>
          </a:bodyPr>
          <a:lstStyle/>
          <a:p>
            <a:pPr algn="ctr"/>
            <a:r>
              <a:rPr lang="de-DE" dirty="0" smtClean="0">
                <a:latin typeface="Arial" panose="020B0604020202020204" pitchFamily="34" charset="0"/>
              </a:rPr>
              <a:t>Gesellschaftliche 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517494" y="2387084"/>
            <a:ext cx="2528900"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5" name="Rechteck 4"/>
          <p:cNvSpPr/>
          <p:nvPr/>
        </p:nvSpPr>
        <p:spPr>
          <a:xfrm>
            <a:off x="3833074" y="695089"/>
            <a:ext cx="4884750" cy="1569660"/>
          </a:xfrm>
          <a:prstGeom prst="rect">
            <a:avLst/>
          </a:prstGeom>
        </p:spPr>
        <p:txBody>
          <a:bodyPr wrap="square">
            <a:spAutoFit/>
          </a:bodyPr>
          <a:lstStyle/>
          <a:p>
            <a:r>
              <a:rPr lang="de-DE" sz="1600" dirty="0" smtClean="0">
                <a:latin typeface="Arial" panose="020B0604020202020204" pitchFamily="34" charset="0"/>
              </a:rPr>
              <a:t>KI könnte auch positive Auswirkungen auf unser Wohlbefinden haben.</a:t>
            </a:r>
            <a:endParaRPr lang="de-DE" sz="1600" dirty="0">
              <a:latin typeface="Arial" panose="020B0604020202020204" pitchFamily="34" charset="0"/>
              <a:cs typeface="Arial" panose="020B0604020202020204" pitchFamily="34" charset="0"/>
            </a:endParaRPr>
          </a:p>
          <a:p>
            <a:r>
              <a:rPr lang="de-DE" sz="1600" dirty="0" smtClean="0">
                <a:latin typeface="Arial" panose="020B0604020202020204" pitchFamily="34" charset="0"/>
              </a:rPr>
              <a:t>Anstatt zum Beispiel in einer Warteschleife am Telefon zu hängen, um einen Arzttermin zu vereinbaren, könnte ein Chatbot, der rund um die Uhr erreichbar ist, schnell für Patient:innen Termine ausmachen und so den Stress einer ständig besetzten Telefonleitung vermeiden. </a:t>
            </a:r>
            <a:endParaRPr lang="de-DE" sz="16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176" y="2335009"/>
            <a:ext cx="2067694" cy="2067694"/>
          </a:xfrm>
          <a:prstGeom prst="rect">
            <a:avLst/>
          </a:prstGeom>
        </p:spPr>
      </p:pic>
      <p:sp>
        <p:nvSpPr>
          <p:cNvPr id="8" name="Rechteck 7"/>
          <p:cNvSpPr/>
          <p:nvPr/>
        </p:nvSpPr>
        <p:spPr>
          <a:xfrm>
            <a:off x="4302199" y="4407664"/>
            <a:ext cx="4572000" cy="338554"/>
          </a:xfrm>
          <a:prstGeom prst="rect">
            <a:avLst/>
          </a:prstGeom>
        </p:spPr>
        <p:txBody>
          <a:bodyPr>
            <a:spAutoFit/>
          </a:bodyPr>
          <a:lstStyle/>
          <a:p>
            <a:pPr algn="ctr"/>
            <a:r>
              <a:rPr lang="de-DE" sz="800" dirty="0">
                <a:latin typeface="Arial" panose="020B0604020202020204" pitchFamily="34" charset="0"/>
              </a:rPr>
              <a:t>Quelle: https://www.pexels.com/photo/unrecognizable-happy-people-jumping-in-sunset-6152103/ </a:t>
            </a:r>
          </a:p>
        </p:txBody>
      </p:sp>
      <p:sp>
        <p:nvSpPr>
          <p:cNvPr id="9" name="Rechteck 8"/>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7058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195486"/>
            <a:ext cx="3744416" cy="369332"/>
          </a:xfrm>
          <a:prstGeom prst="rect">
            <a:avLst/>
          </a:prstGeom>
          <a:noFill/>
        </p:spPr>
        <p:txBody>
          <a:bodyPr wrap="square" rtlCol="0">
            <a:spAutoFit/>
          </a:bodyPr>
          <a:lstStyle/>
          <a:p>
            <a:pPr algn="ctr"/>
            <a:r>
              <a:rPr lang="de-DE" dirty="0" smtClean="0">
                <a:latin typeface="Arial" panose="020B0604020202020204" pitchFamily="34" charset="0"/>
              </a:rPr>
              <a:t>Gesellschaftliche 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517494" y="2387084"/>
            <a:ext cx="2528900"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5" name="Rechteck 4"/>
          <p:cNvSpPr/>
          <p:nvPr/>
        </p:nvSpPr>
        <p:spPr>
          <a:xfrm>
            <a:off x="3833074" y="695089"/>
            <a:ext cx="4884750" cy="830997"/>
          </a:xfrm>
          <a:prstGeom prst="rect">
            <a:avLst/>
          </a:prstGeom>
        </p:spPr>
        <p:txBody>
          <a:bodyPr wrap="square">
            <a:spAutoFit/>
          </a:bodyPr>
          <a:lstStyle/>
          <a:p>
            <a:r>
              <a:rPr lang="de-DE" sz="1600" dirty="0" smtClean="0">
                <a:latin typeface="Arial" panose="020B0604020202020204" pitchFamily="34" charset="0"/>
              </a:rPr>
              <a:t>Auch die Mitarbeitenden in einer Arztpraxis können davon profitieren. Mit KI an ihrer Seite könnten sie ihre Arbeit produktiver, effizienter und stressfreier bewältigen. </a:t>
            </a:r>
            <a:endParaRPr lang="de-DE" sz="1600" dirty="0">
              <a:latin typeface="Arial" panose="020B0604020202020204" pitchFamily="34" charset="0"/>
              <a:cs typeface="Arial" panose="020B0604020202020204" pitchFamily="34" charset="0"/>
            </a:endParaRPr>
          </a:p>
        </p:txBody>
      </p:sp>
      <p:sp>
        <p:nvSpPr>
          <p:cNvPr id="8" name="Rechteck 7"/>
          <p:cNvSpPr/>
          <p:nvPr/>
        </p:nvSpPr>
        <p:spPr>
          <a:xfrm>
            <a:off x="3989449" y="4407664"/>
            <a:ext cx="4572000" cy="338554"/>
          </a:xfrm>
          <a:prstGeom prst="rect">
            <a:avLst/>
          </a:prstGeom>
        </p:spPr>
        <p:txBody>
          <a:bodyPr>
            <a:spAutoFit/>
          </a:bodyPr>
          <a:lstStyle/>
          <a:p>
            <a:pPr algn="ctr"/>
            <a:r>
              <a:rPr lang="de-DE" sz="800" dirty="0" smtClean="0">
                <a:latin typeface="Arial" panose="020B0604020202020204" pitchFamily="34" charset="0"/>
              </a:rPr>
              <a:t>Quelle: https://www.pexels.com/photo/two-women-with-headsets-working-as-call-center-agents-8867382/</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5136" y="1923678"/>
            <a:ext cx="3580626" cy="2387084"/>
          </a:xfrm>
          <a:prstGeom prst="rect">
            <a:avLst/>
          </a:prstGeom>
        </p:spPr>
      </p:pic>
      <p:sp>
        <p:nvSpPr>
          <p:cNvPr id="10" name="Rechteck 9"/>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9877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p:cNvSpPr txBox="1"/>
          <p:nvPr/>
        </p:nvSpPr>
        <p:spPr>
          <a:xfrm>
            <a:off x="4403241" y="195486"/>
            <a:ext cx="3744416" cy="369332"/>
          </a:xfrm>
          <a:prstGeom prst="rect">
            <a:avLst/>
          </a:prstGeom>
          <a:noFill/>
        </p:spPr>
        <p:txBody>
          <a:bodyPr wrap="square" rtlCol="0">
            <a:spAutoFit/>
          </a:bodyPr>
          <a:lstStyle/>
          <a:p>
            <a:pPr algn="ctr"/>
            <a:r>
              <a:rPr lang="de-DE" dirty="0" smtClean="0">
                <a:latin typeface="Arial" panose="020B0604020202020204" pitchFamily="34" charset="0"/>
              </a:rPr>
              <a:t>Chancen der KI</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517494" y="2387084"/>
            <a:ext cx="2528900" cy="369332"/>
          </a:xfrm>
          <a:prstGeom prst="rect">
            <a:avLst/>
          </a:prstGeom>
          <a:noFill/>
        </p:spPr>
        <p:txBody>
          <a:bodyPr wrap="square" rtlCol="0">
            <a:spAutoFit/>
          </a:bodyPr>
          <a:lstStyle/>
          <a:p>
            <a:r>
              <a:rPr lang="de-DE" dirty="0" smtClean="0">
                <a:latin typeface="Arial" panose="020B0604020202020204" pitchFamily="34" charset="0"/>
              </a:rPr>
              <a:t>2.1 Die Chancen der KI</a:t>
            </a:r>
          </a:p>
        </p:txBody>
      </p:sp>
      <p:sp>
        <p:nvSpPr>
          <p:cNvPr id="5" name="Rechteck 4"/>
          <p:cNvSpPr/>
          <p:nvPr/>
        </p:nvSpPr>
        <p:spPr>
          <a:xfrm>
            <a:off x="3989449" y="704732"/>
            <a:ext cx="4572000" cy="584775"/>
          </a:xfrm>
          <a:prstGeom prst="rect">
            <a:avLst/>
          </a:prstGeom>
        </p:spPr>
        <p:txBody>
          <a:bodyPr>
            <a:spAutoFit/>
          </a:bodyPr>
          <a:lstStyle/>
          <a:p>
            <a:r>
              <a:rPr lang="de-DE" sz="1600" dirty="0" smtClean="0">
                <a:latin typeface="Arial" panose="020B0604020202020204" pitchFamily="34" charset="0"/>
              </a:rPr>
              <a:t>Habt ihr positive Erfahrungen mit KI gemacht?</a:t>
            </a:r>
          </a:p>
          <a:p>
            <a:r>
              <a:rPr lang="de-DE" sz="1600" dirty="0" smtClean="0">
                <a:latin typeface="Arial" panose="020B0604020202020204" pitchFamily="34" charset="0"/>
              </a:rPr>
              <a:t>Könnt ihr diese Erfahrung mit euren Klassenkamerad:innen teilen?</a:t>
            </a:r>
            <a:endParaRPr lang="de-DE" sz="1600" dirty="0">
              <a:latin typeface="Arial" panose="020B0604020202020204" pitchFamily="34" charset="0"/>
              <a:cs typeface="Arial" panose="020B0604020202020204" pitchFamily="34" charset="0"/>
            </a:endParaRPr>
          </a:p>
        </p:txBody>
      </p:sp>
      <p:sp>
        <p:nvSpPr>
          <p:cNvPr id="8" name="Rechteck 7"/>
          <p:cNvSpPr/>
          <p:nvPr/>
        </p:nvSpPr>
        <p:spPr>
          <a:xfrm>
            <a:off x="3989449" y="4343281"/>
            <a:ext cx="4572000" cy="338554"/>
          </a:xfrm>
          <a:prstGeom prst="rect">
            <a:avLst/>
          </a:prstGeom>
        </p:spPr>
        <p:txBody>
          <a:bodyPr>
            <a:spAutoFit/>
          </a:bodyPr>
          <a:lstStyle/>
          <a:p>
            <a:pPr algn="ctr"/>
            <a:r>
              <a:rPr lang="de-DE" sz="800" dirty="0">
                <a:latin typeface="Arial" panose="020B0604020202020204" pitchFamily="34" charset="0"/>
              </a:rPr>
              <a:t>Quelle: https://www.pexels.com/photo/woman-sharing-her-presentation-with-her-colleagues-3153198/</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892" y="1563638"/>
            <a:ext cx="3965113" cy="2643758"/>
          </a:xfrm>
          <a:prstGeom prst="rect">
            <a:avLst/>
          </a:prstGeom>
        </p:spPr>
      </p:pic>
      <p:sp>
        <p:nvSpPr>
          <p:cNvPr id="10" name="Rechteck 9"/>
          <p:cNvSpPr/>
          <p:nvPr/>
        </p:nvSpPr>
        <p:spPr>
          <a:xfrm>
            <a:off x="3995936" y="465998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7899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Bildschirmpräsentation (16:9)</PresentationFormat>
  <Paragraphs>107</Paragraphs>
  <Slides>15</Slides>
  <Notes>0</Notes>
  <HiddenSlides>4</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Mitarbeiter</cp:lastModifiedBy>
  <cp:revision>66</cp:revision>
  <dcterms:created xsi:type="dcterms:W3CDTF">2021-05-07T19:26:25Z</dcterms:created>
  <dcterms:modified xsi:type="dcterms:W3CDTF">2023-06-29T14:09:08Z</dcterms:modified>
</cp:coreProperties>
</file>