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75" r:id="rId4"/>
    <p:sldId id="270" r:id="rId5"/>
    <p:sldId id="269" r:id="rId6"/>
    <p:sldId id="268" r:id="rId7"/>
    <p:sldId id="271" r:id="rId8"/>
    <p:sldId id="276" r:id="rId9"/>
    <p:sldId id="272" r:id="rId10"/>
    <p:sldId id="273" r:id="rId11"/>
    <p:sldId id="277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1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3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8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8F6DB-8370-4892-9957-615F305A82D5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D6A6-A825-4EAE-833D-8283183EF4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0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us/ai/responsible-ai?activetab=pivot1:primaryr6" TargetMode="External"/><Relationship Id="rId3" Type="http://schemas.openxmlformats.org/officeDocument/2006/relationships/hyperlink" Target="https://www.philosophybasics.com/branch_ethics.html" TargetMode="External"/><Relationship Id="rId7" Type="http://schemas.openxmlformats.org/officeDocument/2006/relationships/hyperlink" Target="https://ai.google/principles/" TargetMode="External"/><Relationship Id="rId2" Type="http://schemas.openxmlformats.org/officeDocument/2006/relationships/hyperlink" Target="https://www.bbc.co.uk/ethics/introduction/intro_1.s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utureoflife.org/ai-principles/" TargetMode="External"/><Relationship Id="rId5" Type="http://schemas.openxmlformats.org/officeDocument/2006/relationships/hyperlink" Target="https://towardsdatascience.com/ethics-of-ai-a-comprehensive-primer-1bfd039124b0" TargetMode="External"/><Relationship Id="rId4" Type="http://schemas.openxmlformats.org/officeDocument/2006/relationships/hyperlink" Target="http://web.mnstate.edu/gracyk/courses/phil%20115/Four_Basic_principles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www.ai-future-project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67544" y="134995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de-DE" sz="2400" dirty="0">
                <a:solidFill>
                  <a:prstClr val="black"/>
                </a:solidFill>
                <a:latin typeface="Arial" panose="020B0604020202020204" pitchFamily="34" charset="0"/>
              </a:rPr>
              <a:t>ArtIn Future – Ethik in der Künstlichen Intelligenz</a:t>
            </a:r>
            <a:endParaRPr lang="de-D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</a:rPr>
              <a:t>Modul: Was ist KI?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</a:rPr>
              <a:t>Einheit: Ethische Prinzipien und ihre Bedeutung für IKT und KI</a:t>
            </a:r>
          </a:p>
          <a:p>
            <a:pPr lvl="0"/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Einführung in die Ethik der KI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</a:rPr>
              <a:t>Zielgruppe: 9.-Klässler:innen (14-15 Jahre alt)</a:t>
            </a:r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98" y="3284243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485606" y="3284243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</a:rPr>
              <a:t>Entwickelt durch:           </a:t>
            </a:r>
          </a:p>
          <a:p>
            <a:pPr lvl="0" algn="just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</a:rPr>
              <a:t>BEST Institut für berufsbezogene Weiterbildung und Personaltraining GmbH</a:t>
            </a:r>
            <a:endParaRPr lang="de-D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71696" y="627534"/>
            <a:ext cx="220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Food for thought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78904" y="2248584"/>
            <a:ext cx="300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principles and its relevance to ICT and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27177" y="163564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most important ethical values to you?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were working in a company that creates AI, how would you transfer these values to AI? </a:t>
            </a:r>
          </a:p>
        </p:txBody>
      </p:sp>
    </p:spTree>
    <p:extLst>
      <p:ext uri="{BB962C8B-B14F-4D97-AF65-F5344CB8AC3E}">
        <p14:creationId xmlns:p14="http://schemas.microsoft.com/office/powerpoint/2010/main" val="26181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5171696" y="117304"/>
            <a:ext cx="220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>
                <a:latin typeface="Arial" panose="020B0604020202020204" pitchFamily="34" charset="0"/>
              </a:rPr>
              <a:t>Weiterführende Literatur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78904" y="2248584"/>
            <a:ext cx="300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</a:rPr>
              <a:t>1.3 Ethische Prinzipien und ihre Bedeutung für die IKT und KI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86410" y="507829"/>
            <a:ext cx="5378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</a:rPr>
              <a:t>Als Einführung in die Ethik: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</a:rPr>
              <a:t>Ethik – Eine allgemeine Einführung: </a:t>
            </a:r>
            <a:r>
              <a:rPr lang="de-DE" sz="1200" dirty="0">
                <a:latin typeface="Arial" panose="020B0604020202020204" pitchFamily="34" charset="0"/>
                <a:hlinkClick r:id="rId2"/>
              </a:rPr>
              <a:t>https://www.bbc.co.uk/ethics/introduction/intro_1.shtml</a:t>
            </a:r>
            <a:r>
              <a:rPr lang="de-DE" sz="1200" dirty="0" smtClean="0"/>
              <a:t> </a:t>
            </a:r>
          </a:p>
          <a:p>
            <a:r>
              <a:rPr lang="de-DE" sz="1200" dirty="0" smtClean="0">
                <a:latin typeface="Arial" panose="020B0604020202020204" pitchFamily="34" charset="0"/>
              </a:rPr>
              <a:t>Ethik unter der Lupe: </a:t>
            </a:r>
            <a:r>
              <a:rPr lang="de-DE" sz="1200" dirty="0" smtClean="0">
                <a:latin typeface="Arial" panose="020B0604020202020204" pitchFamily="34" charset="0"/>
                <a:hlinkClick r:id="rId3"/>
              </a:rPr>
              <a:t>https://www.philosophybasics.com/branch_ethics.html</a:t>
            </a:r>
            <a:r>
              <a:rPr lang="de-DE" sz="1200" dirty="0" smtClean="0"/>
              <a:t> </a:t>
            </a:r>
          </a:p>
          <a:p>
            <a:r>
              <a:rPr lang="de-DE" sz="1200" dirty="0" smtClean="0">
                <a:latin typeface="Arial" panose="020B0604020202020204" pitchFamily="34" charset="0"/>
              </a:rPr>
              <a:t>Grundlegende ethische Prinzipien:</a:t>
            </a:r>
          </a:p>
          <a:p>
            <a:r>
              <a:rPr lang="de-DE" sz="1200" dirty="0" smtClean="0">
                <a:latin typeface="Arial" panose="020B0604020202020204" pitchFamily="34" charset="0"/>
                <a:hlinkClick r:id="rId4"/>
              </a:rPr>
              <a:t>http://web.mnstate.edu/gracyk/courses/phil%20115/Four_Basic_principles.htm</a:t>
            </a:r>
            <a:r>
              <a:rPr lang="de-DE" sz="1200" dirty="0" smtClean="0"/>
              <a:t> 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</a:rPr>
              <a:t>Um die Ethik der KI und wichtige ethische Prinzipien in der KI besser zu verstehen:</a:t>
            </a:r>
          </a:p>
          <a:p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</a:rPr>
              <a:t>Eine Anleitung für die Ethik der KI: </a:t>
            </a:r>
            <a:r>
              <a:rPr lang="de-DE" sz="1200" dirty="0">
                <a:latin typeface="Arial" panose="020B0604020202020204" pitchFamily="34" charset="0"/>
                <a:hlinkClick r:id="rId5"/>
              </a:rPr>
              <a:t>https://towardsdatascience.com/ethics-of-ai-a-comprehensive-primer-1bfd039124b0</a:t>
            </a:r>
            <a:r>
              <a:rPr lang="de-DE" sz="1200" dirty="0" smtClean="0"/>
              <a:t> </a:t>
            </a:r>
          </a:p>
          <a:p>
            <a:r>
              <a:rPr lang="de-DE" sz="1200" dirty="0">
                <a:latin typeface="Arial" panose="020B0604020202020204" pitchFamily="34" charset="0"/>
              </a:rPr>
              <a:t>Asilomar KI-Prinzipien: </a:t>
            </a:r>
            <a:r>
              <a:rPr lang="de-DE" sz="1200" dirty="0">
                <a:latin typeface="Arial" panose="020B0604020202020204" pitchFamily="34" charset="0"/>
                <a:hlinkClick r:id="rId6"/>
              </a:rPr>
              <a:t>https://futureoflife.org/ai-principles/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</a:rPr>
              <a:t>KI-Prinzipien von Google: </a:t>
            </a:r>
            <a:r>
              <a:rPr lang="de-DE" sz="1200" dirty="0">
                <a:latin typeface="Arial" panose="020B0604020202020204" pitchFamily="34" charset="0"/>
                <a:hlinkClick r:id="rId7"/>
              </a:rPr>
              <a:t>https://ai.google/principles/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 smtClean="0">
                <a:latin typeface="Arial" panose="020B0604020202020204" pitchFamily="34" charset="0"/>
              </a:rPr>
              <a:t>KI-Prinzipien von Microsoft: </a:t>
            </a:r>
            <a:r>
              <a:rPr lang="de-DE" sz="1200" dirty="0">
                <a:latin typeface="Arial" panose="020B0604020202020204" pitchFamily="34" charset="0"/>
                <a:hlinkClick r:id="rId8"/>
              </a:rPr>
              <a:t>https://www.microsoft.com/en-us/ai/responsible-ai?activetab=pivot1%3aprimaryr6</a:t>
            </a:r>
            <a:r>
              <a:rPr lang="de-DE" sz="1200" dirty="0" smtClean="0"/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4067944" y="472800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European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Commission'support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not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constitute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endorsement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reflect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cannot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responsible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contained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therein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.( (2020-1-DE02-KA226-VET-008138)</a:t>
            </a:r>
            <a:endParaRPr lang="de-DE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:\New folder\Projektnij otdel\isk intelekt\fon ppt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8"/>
            <a:ext cx="9144000" cy="5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:\New folder\Projektnij otdel\isk intelekt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61796"/>
            <a:ext cx="3181350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347864" y="415592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</a:rPr>
              <a:t>Projekt-Website: </a:t>
            </a:r>
            <a:r>
              <a:rPr lang="de-DE" sz="800" u="sng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www.ai-future-project.eu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</a:rPr>
              <a:t>Facebook-Seite: </a:t>
            </a:r>
            <a:r>
              <a:rPr lang="de-DE" sz="800" dirty="0">
                <a:solidFill>
                  <a:srgbClr val="FF0000"/>
                </a:solidFill>
                <a:latin typeface="Arial" panose="020B0604020202020204" pitchFamily="34" charset="0"/>
              </a:rPr>
              <a:t>facebook.com/artin-future</a:t>
            </a:r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O:\New folder\Projektnij otdel\isk intelekt\logo v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2254"/>
            <a:ext cx="2821310" cy="6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3658419" y="771550"/>
            <a:ext cx="5234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</a:rPr>
              <a:t>Die Ethik ist eine Disziplin, in der erforscht wird, was „richtig“ und was „falsch“ ist. 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</a:rPr>
              <a:t>Dabei wird die Frage aufgeworfen, ob unsere Gedanken und Taten moralisch gut sind und anderen helfen oder moralisch schlecht sind und den Menschen aus unserer Umgebung schaden. 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943301" y="26749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</a:rPr>
              <a:t>Was ist Ethik?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55" y="2536304"/>
            <a:ext cx="2604388" cy="184070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376583" y="4466391"/>
            <a:ext cx="40118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</a:rPr>
              <a:t>Quelle: https://pixabay.com/de/photos/ethik-rechts-falsch-ethisch-moral-2991600/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1437" y="1971585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</a:rPr>
              <a:t>Unterrichtseinheit</a:t>
            </a:r>
          </a:p>
          <a:p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</a:rPr>
              <a:t>1.3 Ethische Prinzipien und ihre Bedeutung für die IKT und KI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030486" y="4677814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European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Commission'support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not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constitute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endorsement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reflect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cannot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responsible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contained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therein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.( (2020-1-DE02-KA226-VET-008138)</a:t>
            </a:r>
            <a:endParaRPr lang="de-DE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47356" y="771550"/>
            <a:ext cx="5245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</a:rPr>
              <a:t>Ethische Prinzipien sind Richtlinien, die uns dabei helfen, Entscheidungen zu treffen.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</a:rPr>
              <a:t>Die moralischen Prinzipien, die wir uns im Laufe unseres Lebens aneignen, leiten uns normalerweise dabei, wie wir mit uns selbst und mit unseren Mitmenschen umgehen. 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55269" y="2674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</a:rPr>
              <a:t>Was sind ethische Prinzipien?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94" y="2283718"/>
            <a:ext cx="2987576" cy="212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51213" y="4497545"/>
            <a:ext cx="4248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</a:rPr>
              <a:t>Quelle: https://pixabay.com/de/vectors/gesch%c3%a4ft-idee-stil-konzept-tore-1753098/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6906" y="2248584"/>
            <a:ext cx="297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</a:rPr>
              <a:t>1.3 Ethische Prinzipien und ihre Bedeutung für die IKT und KI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030486" y="4677814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European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Commission'support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not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constitute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endorsement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reflect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cannot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responsible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contained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therein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.( (2020-1-DE02-KA226-VET-008138)</a:t>
            </a:r>
            <a:endParaRPr lang="de-DE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658419" y="33950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Diese Prinzipien können zum Beispiel sein:</a:t>
            </a:r>
          </a:p>
          <a:p>
            <a:pPr lvl="0"/>
            <a:endParaRPr lang="de-D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</a:rPr>
              <a:t>Fairness – jeden gleich behandeln</a:t>
            </a:r>
          </a:p>
          <a:p>
            <a:pPr lvl="0"/>
            <a:endParaRPr lang="de-D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</a:rPr>
              <a:t>Respekt – akzeptieren, dass Menschen eigene Entscheidungen treffen können und dieses Recht respektieren </a:t>
            </a:r>
          </a:p>
          <a:p>
            <a:pPr lvl="0"/>
            <a:endParaRPr lang="de-D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  <a:latin typeface="Arial" panose="020B0604020202020204" pitchFamily="34" charset="0"/>
              </a:rPr>
              <a:t>Gutmütigkeit – freundlich und großzügig anderen gegenüber sein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53" y="2710467"/>
            <a:ext cx="2271667" cy="153869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27984" y="4355768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</a:rPr>
              <a:t>Quelle: https://pixabay.com/de/vectors/balance-ethik-werte-rechts-falsch-6097898/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2910" y="2248584"/>
            <a:ext cx="289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</a:rPr>
              <a:t>1.3 Ethische Prinzipien und ihre Bedeutung für die IKT und KI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030486" y="4677814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European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Commission'support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not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constitute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endorsement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reflect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cannot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responsible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contained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therein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.( (2020-1-DE02-KA226-VET-008138)</a:t>
            </a:r>
            <a:endParaRPr lang="de-DE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870945" y="940533"/>
            <a:ext cx="50215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</a:rPr>
              <a:t>KI umgibt uns überall. Sie hilft uns, mit anderen in Kontakt zu treten, Krankheiten zu heilen, etc.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</a:rPr>
              <a:t>Leider kann sie uns auch diskriminieren und einige unser Grundrechte verletzten.</a:t>
            </a:r>
          </a:p>
          <a:p>
            <a:r>
              <a:rPr lang="de-DE" smtClean="0"/>
              <a:t> </a:t>
            </a:r>
          </a:p>
          <a:p>
            <a:r>
              <a:rPr lang="de-DE" sz="1600" dirty="0" smtClean="0">
                <a:latin typeface="Arial" panose="020B0604020202020204" pitchFamily="34" charset="0"/>
              </a:rPr>
              <a:t>Da sie einen so großen Einfluss auf die Gesellschaft nimmt, ist es wichtig, eine KI zu entwickeln, die uns allen nützt.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2910" y="2248584"/>
            <a:ext cx="289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</a:rPr>
              <a:t>1.3 Ethische Prinzipien und ihre Bedeutung für die IKT und KI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55269" y="26749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</a:rPr>
              <a:t>Warum ist eine ethische KI wichtig?</a:t>
            </a:r>
          </a:p>
        </p:txBody>
      </p:sp>
      <p:sp>
        <p:nvSpPr>
          <p:cNvPr id="10" name="Rechteck 9"/>
          <p:cNvSpPr/>
          <p:nvPr/>
        </p:nvSpPr>
        <p:spPr>
          <a:xfrm>
            <a:off x="4030486" y="4677814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European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Commission'support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not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constitute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endorsement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reflect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cannot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responsible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contained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therein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.( (2020-1-DE02-KA226-VET-008138)</a:t>
            </a:r>
            <a:endParaRPr lang="de-DE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3992860" y="339502"/>
            <a:ext cx="4813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</a:rPr>
              <a:t>Um eine moralisch gute KI zu entwickeln, müssen wir ethische Leitprinzipien festlegen, die uns bei dieser Entwicklung helfen. 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</a:rPr>
              <a:t>Was sind eurer Meinung nach die wichtigsten Prinzipien für eine moralisch gute KI?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</a:rPr>
              <a:t>Gerechtigkeit? Fairness? Transparenz?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780" y="22485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</a:rPr>
              <a:t>1.3 Ethische Prinzipien und ihre Bedeutung für die IKT und KI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13" y="2155384"/>
            <a:ext cx="2614272" cy="211765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03241" y="4359929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panose="020B0604020202020204" pitchFamily="34" charset="0"/>
              </a:rPr>
              <a:t>Quelle: https://www.pexels.com/photo/ground-group-growth-hands-461049/</a:t>
            </a:r>
          </a:p>
        </p:txBody>
      </p:sp>
      <p:sp>
        <p:nvSpPr>
          <p:cNvPr id="9" name="Rechteck 8"/>
          <p:cNvSpPr/>
          <p:nvPr/>
        </p:nvSpPr>
        <p:spPr>
          <a:xfrm>
            <a:off x="4067944" y="472800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European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Commission'support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not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constitute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endorsement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reflect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authors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Commission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cannot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responsible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de-DE" sz="7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contained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therein</a:t>
            </a:r>
            <a:r>
              <a:rPr lang="de-DE" sz="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.( (2020-1-DE02-KA226-VET-008138)</a:t>
            </a:r>
            <a:endParaRPr lang="de-DE" sz="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079205" y="902006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Talk to your peers and write down three ethical rules you think every AI should follow. After you finish the assignment, present your results to the class.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6906" y="2248584"/>
            <a:ext cx="297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principles and its relevance to ICT and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75349" y="41151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Group activity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26088"/>
            <a:ext cx="3137174" cy="209165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484403" y="4285059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https://www.pexels.com/photo/group-of-people-sitting-on-chair-5212687/</a:t>
            </a:r>
          </a:p>
        </p:txBody>
      </p:sp>
    </p:spTree>
    <p:extLst>
      <p:ext uri="{BB962C8B-B14F-4D97-AF65-F5344CB8AC3E}">
        <p14:creationId xmlns:p14="http://schemas.microsoft.com/office/powerpoint/2010/main" val="28356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6906" y="2248584"/>
            <a:ext cx="297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principles and its relevance to ICT and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75349" y="41151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Group activity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115209" y="987574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AI should be impartial – its impact on individuals should be the same for all. It should not favour one group of people over the other.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AI should ensure everyone leads a good life and help people improve their well-being.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AI should be transparent – easily understood, so that everyone can know how it is made and how it makes decisions.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project has been funded with support from the European Commission under the Erasmus+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This publication reflects the views only of the author, and the Commission cannot be held responsible for any 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use which may be made of the information contained therein. (2020-1-DE02-KA226-VET-00813)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63281" y="55552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or comments?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780" y="224858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principles and its relevance to ICT and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46" y="1352748"/>
            <a:ext cx="3657005" cy="243800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70889" y="3867894"/>
            <a:ext cx="3409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Source: https://www.pexels.com/photo/robot-pointing-on-a-wall-8386440/</a:t>
            </a:r>
          </a:p>
        </p:txBody>
      </p:sp>
    </p:spTree>
    <p:extLst>
      <p:ext uri="{BB962C8B-B14F-4D97-AF65-F5344CB8AC3E}">
        <p14:creationId xmlns:p14="http://schemas.microsoft.com/office/powerpoint/2010/main" val="32662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Bildschirmpräsentation (16:9)</PresentationFormat>
  <Paragraphs>100</Paragraphs>
  <Slides>12</Slides>
  <Notes>0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Mitarbeiter</cp:lastModifiedBy>
  <cp:revision>59</cp:revision>
  <dcterms:created xsi:type="dcterms:W3CDTF">2021-05-07T19:26:25Z</dcterms:created>
  <dcterms:modified xsi:type="dcterms:W3CDTF">2023-06-29T14:06:24Z</dcterms:modified>
</cp:coreProperties>
</file>