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257" r:id="rId3"/>
    <p:sldId id="275" r:id="rId4"/>
    <p:sldId id="270" r:id="rId5"/>
    <p:sldId id="269" r:id="rId6"/>
    <p:sldId id="268" r:id="rId7"/>
    <p:sldId id="278" r:id="rId8"/>
    <p:sldId id="279" r:id="rId9"/>
    <p:sldId id="271" r:id="rId10"/>
    <p:sldId id="272" r:id="rId11"/>
    <p:sldId id="273" r:id="rId12"/>
    <p:sldId id="277" r:id="rId13"/>
    <p:sldId id="265"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1" autoAdjust="0"/>
  </p:normalViewPr>
  <p:slideViewPr>
    <p:cSldViewPr>
      <p:cViewPr varScale="1">
        <p:scale>
          <a:sx n="111" d="100"/>
          <a:sy n="111" d="100"/>
        </p:scale>
        <p:origin x="634"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68579-5E26-480F-BE3C-5721479C7CB2}" type="datetimeFigureOut">
              <a:rPr lang="de-DE" smtClean="0"/>
              <a:t>29.06.2023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A8F9E-8A6C-46CC-A49F-DB871D40A094}" type="slidenum">
              <a:rPr lang="de-DE" smtClean="0"/>
              <a:t>‹Nr.›</a:t>
            </a:fld>
            <a:endParaRPr lang="de-DE"/>
          </a:p>
        </p:txBody>
      </p:sp>
    </p:spTree>
    <p:extLst>
      <p:ext uri="{BB962C8B-B14F-4D97-AF65-F5344CB8AC3E}">
        <p14:creationId xmlns:p14="http://schemas.microsoft.com/office/powerpoint/2010/main" val="280424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F2A8F9E-8A6C-46CC-A49F-DB871D40A094}" type="slidenum">
              <a:rPr lang="de-DE" smtClean="0"/>
              <a:t>2</a:t>
            </a:fld>
            <a:endParaRPr lang="de-DE"/>
          </a:p>
        </p:txBody>
      </p:sp>
    </p:spTree>
    <p:extLst>
      <p:ext uri="{BB962C8B-B14F-4D97-AF65-F5344CB8AC3E}">
        <p14:creationId xmlns:p14="http://schemas.microsoft.com/office/powerpoint/2010/main" val="365619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B8F6DB-8370-4892-9957-615F305A82D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252271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8F6DB-8370-4892-9957-615F305A82D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69939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8F6DB-8370-4892-9957-615F305A82D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24613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8F6DB-8370-4892-9957-615F305A82D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352375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8F6DB-8370-4892-9957-615F305A82D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88408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8F6DB-8370-4892-9957-615F305A82D5}"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43037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B8F6DB-8370-4892-9957-615F305A82D5}" type="datetimeFigureOut">
              <a:rPr lang="en-US" smtClean="0"/>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7650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B8F6DB-8370-4892-9957-615F305A82D5}" type="datetimeFigureOut">
              <a:rPr lang="en-US" smtClean="0"/>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22330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8F6DB-8370-4892-9957-615F305A82D5}" type="datetimeFigureOut">
              <a:rPr lang="en-US" smtClean="0"/>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32734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8F6DB-8370-4892-9957-615F305A82D5}"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344759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8F6DB-8370-4892-9957-615F305A82D5}"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3D6A6-A825-4EAE-833D-8283183EF49E}" type="slidenum">
              <a:rPr lang="en-US" smtClean="0"/>
              <a:t>‹Nr.›</a:t>
            </a:fld>
            <a:endParaRPr lang="en-US"/>
          </a:p>
        </p:txBody>
      </p:sp>
    </p:spTree>
    <p:extLst>
      <p:ext uri="{BB962C8B-B14F-4D97-AF65-F5344CB8AC3E}">
        <p14:creationId xmlns:p14="http://schemas.microsoft.com/office/powerpoint/2010/main" val="138882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7B8F6DB-8370-4892-9957-615F305A82D5}" type="datetimeFigureOut">
              <a:rPr lang="en-US" smtClean="0"/>
              <a:t>6/29/2023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93D6A6-A825-4EAE-833D-8283183EF49E}" type="slidenum">
              <a:rPr lang="en-US" smtClean="0"/>
              <a:t>‹Nr.›</a:t>
            </a:fld>
            <a:endParaRPr lang="en-US"/>
          </a:p>
        </p:txBody>
      </p:sp>
    </p:spTree>
    <p:extLst>
      <p:ext uri="{BB962C8B-B14F-4D97-AF65-F5344CB8AC3E}">
        <p14:creationId xmlns:p14="http://schemas.microsoft.com/office/powerpoint/2010/main" val="3929506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towardsdatascience.com/artificial-intelligence-ai-terms-simply-explained-745c4734dc6c" TargetMode="External"/><Relationship Id="rId2" Type="http://schemas.openxmlformats.org/officeDocument/2006/relationships/hyperlink" Target="https://www.techopedia.com/definition/190/artificial-intelligence-ai" TargetMode="External"/><Relationship Id="rId1" Type="http://schemas.openxmlformats.org/officeDocument/2006/relationships/slideLayout" Target="../slideLayouts/slideLayout1.xml"/><Relationship Id="rId5" Type="http://schemas.openxmlformats.org/officeDocument/2006/relationships/hyperlink" Target="https://www.youtube.com/watch?v=SN2BZswEWUA" TargetMode="External"/><Relationship Id="rId4" Type="http://schemas.openxmlformats.org/officeDocument/2006/relationships/hyperlink" Target="https://www.youtube.com/watch?v=ad79nYk2ke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ai-future-project.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New folder\Projektnij otdel\isk intelekt\fon ppt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78"/>
            <a:ext cx="9144000" cy="51343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New folder\Projektnij otdel\isk intelekt\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561796"/>
            <a:ext cx="3181350" cy="5127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O:\New folder\Projektnij otdel\isk intelekt\fon ppt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78"/>
            <a:ext cx="9144000" cy="51343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New folder\Projektnij otdel\isk intelekt\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561796"/>
            <a:ext cx="3181350" cy="512763"/>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467544" y="1349957"/>
            <a:ext cx="4572000" cy="2308324"/>
          </a:xfrm>
          <a:prstGeom prst="rect">
            <a:avLst/>
          </a:prstGeom>
        </p:spPr>
        <p:txBody>
          <a:bodyPr>
            <a:spAutoFit/>
          </a:bodyPr>
          <a:lstStyle/>
          <a:p>
            <a:pPr lvl="0" algn="ctr"/>
            <a:r>
              <a:rPr lang="de-DE" sz="2400" dirty="0">
                <a:solidFill>
                  <a:prstClr val="black"/>
                </a:solidFill>
                <a:latin typeface="Arial" panose="020B0604020202020204" pitchFamily="34" charset="0"/>
              </a:rPr>
              <a:t>ArtIn Future – Ethik in der Künstlichen Intelligenz</a:t>
            </a:r>
            <a:endParaRPr lang="de-DE" sz="2400" dirty="0">
              <a:solidFill>
                <a:prstClr val="black"/>
              </a:solidFill>
              <a:latin typeface="Arial" panose="020B0604020202020204" pitchFamily="34" charset="0"/>
              <a:cs typeface="Arial" panose="020B0604020202020204" pitchFamily="34" charset="0"/>
            </a:endParaRPr>
          </a:p>
          <a:p>
            <a:pPr lvl="0"/>
            <a:endParaRPr lang="de-DE" sz="1600" dirty="0">
              <a:solidFill>
                <a:prstClr val="black"/>
              </a:solidFill>
              <a:latin typeface="Arial" panose="020B0604020202020204" pitchFamily="34" charset="0"/>
              <a:cs typeface="Arial" panose="020B0604020202020204" pitchFamily="34" charset="0"/>
            </a:endParaRPr>
          </a:p>
          <a:p>
            <a:pPr lvl="0"/>
            <a:r>
              <a:rPr lang="de-DE" sz="1600" dirty="0">
                <a:solidFill>
                  <a:prstClr val="black"/>
                </a:solidFill>
                <a:latin typeface="Arial" panose="020B0604020202020204" pitchFamily="34" charset="0"/>
              </a:rPr>
              <a:t>Modul: Was ist KI?</a:t>
            </a:r>
            <a:endParaRPr lang="de-DE" sz="1600" dirty="0">
              <a:solidFill>
                <a:prstClr val="black"/>
              </a:solidFill>
              <a:latin typeface="Arial" panose="020B0604020202020204" pitchFamily="34" charset="0"/>
              <a:cs typeface="Arial" panose="020B0604020202020204" pitchFamily="34" charset="0"/>
            </a:endParaRPr>
          </a:p>
          <a:p>
            <a:pPr lvl="0"/>
            <a:r>
              <a:rPr lang="de-DE" sz="1600" dirty="0">
                <a:solidFill>
                  <a:prstClr val="black"/>
                </a:solidFill>
                <a:latin typeface="Arial" panose="020B0604020202020204" pitchFamily="34" charset="0"/>
              </a:rPr>
              <a:t>Einheit: Einführung in die Künstliche Intelligenz</a:t>
            </a:r>
          </a:p>
          <a:p>
            <a:pPr lvl="0"/>
            <a:endParaRPr lang="de-DE" sz="1600" dirty="0">
              <a:solidFill>
                <a:prstClr val="black"/>
              </a:solidFill>
              <a:latin typeface="Arial" panose="020B0604020202020204" pitchFamily="34" charset="0"/>
              <a:cs typeface="Arial" panose="020B0604020202020204" pitchFamily="34" charset="0"/>
            </a:endParaRPr>
          </a:p>
          <a:p>
            <a:pPr lvl="0"/>
            <a:r>
              <a:rPr lang="de-DE" sz="1600" dirty="0">
                <a:solidFill>
                  <a:prstClr val="black"/>
                </a:solidFill>
                <a:latin typeface="Arial" panose="020B0604020202020204" pitchFamily="34" charset="0"/>
              </a:rPr>
              <a:t>Zielgruppe: 9.-Klässler:innen (14-15 Jahre alt)</a:t>
            </a:r>
            <a:endParaRPr lang="de-DE" sz="1600" dirty="0">
              <a:solidFill>
                <a:prstClr val="black"/>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461" y="3263427"/>
            <a:ext cx="365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O:\New folder\Projektnij otdel\isk intelekt\logo v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222254"/>
            <a:ext cx="2821310" cy="606168"/>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5485606" y="3284243"/>
            <a:ext cx="3419872" cy="1077218"/>
          </a:xfrm>
          <a:prstGeom prst="rect">
            <a:avLst/>
          </a:prstGeom>
        </p:spPr>
        <p:txBody>
          <a:bodyPr wrap="square">
            <a:spAutoFit/>
          </a:bodyPr>
          <a:lstStyle/>
          <a:p>
            <a:pPr lvl="0"/>
            <a:r>
              <a:rPr lang="de-DE" sz="1600" dirty="0">
                <a:solidFill>
                  <a:prstClr val="black"/>
                </a:solidFill>
                <a:latin typeface="Arial" panose="020B0604020202020204" pitchFamily="34" charset="0"/>
              </a:rPr>
              <a:t>Entwickelt durch:           </a:t>
            </a:r>
          </a:p>
          <a:p>
            <a:pPr lvl="0" algn="just"/>
            <a:r>
              <a:rPr lang="de-DE" sz="1600" dirty="0">
                <a:solidFill>
                  <a:prstClr val="black"/>
                </a:solidFill>
                <a:latin typeface="Arial" panose="020B0604020202020204" pitchFamily="34" charset="0"/>
              </a:rPr>
              <a:t>BEST Institut für berufsbezogene Weiterbildung und Personaltraining GmbH</a:t>
            </a:r>
            <a:endParaRPr lang="de-DE"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959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4763281" y="555526"/>
            <a:ext cx="3024336" cy="369332"/>
          </a:xfrm>
          <a:prstGeom prst="rect">
            <a:avLst/>
          </a:prstGeom>
          <a:noFill/>
        </p:spPr>
        <p:txBody>
          <a:bodyPr wrap="square" rtlCol="0">
            <a:spAutoFit/>
          </a:bodyPr>
          <a:lstStyle/>
          <a:p>
            <a:pPr algn="ctr"/>
            <a:r>
              <a:rPr lang="de-DE" dirty="0" smtClean="0">
                <a:latin typeface="Arial" panose="020B0604020202020204" pitchFamily="34" charset="0"/>
              </a:rPr>
              <a:t>Fragen oder Anmerkungen?</a:t>
            </a:r>
            <a:endParaRPr lang="de-DE" dirty="0">
              <a:latin typeface="Arial" panose="020B0604020202020204" pitchFamily="34" charset="0"/>
              <a:cs typeface="Arial" panose="020B0604020202020204" pitchFamily="34" charset="0"/>
            </a:endParaRPr>
          </a:p>
        </p:txBody>
      </p:sp>
      <p:sp>
        <p:nvSpPr>
          <p:cNvPr id="5" name="Textfeld 4"/>
          <p:cNvSpPr txBox="1"/>
          <p:nvPr/>
        </p:nvSpPr>
        <p:spPr>
          <a:xfrm>
            <a:off x="305780" y="2248583"/>
            <a:ext cx="2952328" cy="646331"/>
          </a:xfrm>
          <a:prstGeom prst="rect">
            <a:avLst/>
          </a:prstGeom>
          <a:noFill/>
        </p:spPr>
        <p:txBody>
          <a:bodyPr wrap="square" rtlCol="0">
            <a:spAutoFit/>
          </a:bodyPr>
          <a:lstStyle/>
          <a:p>
            <a:r>
              <a:rPr lang="de-DE" dirty="0" smtClean="0">
                <a:solidFill>
                  <a:prstClr val="black"/>
                </a:solidFill>
                <a:latin typeface="Arial" panose="020B0604020202020204" pitchFamily="34" charset="0"/>
              </a:rPr>
              <a:t>1.1 Einführung in die Künstliche Intelligenz</a:t>
            </a:r>
            <a:endParaRPr lang="de-DE" dirty="0">
              <a:solidFill>
                <a:prstClr val="black"/>
              </a:solidFill>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6946" y="1352748"/>
            <a:ext cx="3657005" cy="2438003"/>
          </a:xfrm>
          <a:prstGeom prst="rect">
            <a:avLst/>
          </a:prstGeom>
        </p:spPr>
      </p:pic>
      <p:sp>
        <p:nvSpPr>
          <p:cNvPr id="7" name="Textfeld 6"/>
          <p:cNvSpPr txBox="1"/>
          <p:nvPr/>
        </p:nvSpPr>
        <p:spPr>
          <a:xfrm>
            <a:off x="4570889" y="3867894"/>
            <a:ext cx="3409119" cy="215444"/>
          </a:xfrm>
          <a:prstGeom prst="rect">
            <a:avLst/>
          </a:prstGeom>
          <a:noFill/>
        </p:spPr>
        <p:txBody>
          <a:bodyPr wrap="square" rtlCol="0">
            <a:spAutoFit/>
          </a:bodyPr>
          <a:lstStyle/>
          <a:p>
            <a:r>
              <a:rPr lang="de-DE" sz="800" dirty="0"/>
              <a:t>Quelle: https://www.pexels.com/photo/robot-pointing-on-a-wall-8386440/</a:t>
            </a:r>
          </a:p>
        </p:txBody>
      </p:sp>
      <p:sp>
        <p:nvSpPr>
          <p:cNvPr id="9" name="Rechteck 8"/>
          <p:cNvSpPr/>
          <p:nvPr/>
        </p:nvSpPr>
        <p:spPr>
          <a:xfrm>
            <a:off x="3923928" y="472800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625444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5171696" y="627534"/>
            <a:ext cx="2207505" cy="369332"/>
          </a:xfrm>
          <a:prstGeom prst="rect">
            <a:avLst/>
          </a:prstGeom>
          <a:noFill/>
        </p:spPr>
        <p:txBody>
          <a:bodyPr wrap="square" rtlCol="0">
            <a:spAutoFit/>
          </a:bodyPr>
          <a:lstStyle/>
          <a:p>
            <a:pPr algn="ctr"/>
            <a:r>
              <a:rPr lang="de-DE" dirty="0" smtClean="0">
                <a:latin typeface="Arial" panose="020B0604020202020204" pitchFamily="34" charset="0"/>
              </a:rPr>
              <a:t>Gedankenanstöße</a:t>
            </a:r>
          </a:p>
        </p:txBody>
      </p:sp>
      <p:sp>
        <p:nvSpPr>
          <p:cNvPr id="5" name="Textfeld 4"/>
          <p:cNvSpPr txBox="1"/>
          <p:nvPr/>
        </p:nvSpPr>
        <p:spPr>
          <a:xfrm>
            <a:off x="278904" y="1971585"/>
            <a:ext cx="3006080" cy="646331"/>
          </a:xfrm>
          <a:prstGeom prst="rect">
            <a:avLst/>
          </a:prstGeom>
          <a:noFill/>
        </p:spPr>
        <p:txBody>
          <a:bodyPr wrap="square" rtlCol="0">
            <a:spAutoFit/>
          </a:bodyPr>
          <a:lstStyle/>
          <a:p>
            <a:r>
              <a:rPr lang="de-DE" dirty="0" smtClean="0">
                <a:solidFill>
                  <a:prstClr val="black"/>
                </a:solidFill>
                <a:latin typeface="Arial" panose="020B0604020202020204" pitchFamily="34" charset="0"/>
              </a:rPr>
              <a:t>1.1 Einführung in die Künstliche Intelligenz</a:t>
            </a:r>
            <a:endParaRPr lang="de-DE" dirty="0">
              <a:solidFill>
                <a:prstClr val="black"/>
              </a:solidFill>
              <a:latin typeface="Arial" panose="020B0604020202020204" pitchFamily="34" charset="0"/>
              <a:cs typeface="Arial" panose="020B0604020202020204" pitchFamily="34" charset="0"/>
            </a:endParaRPr>
          </a:p>
        </p:txBody>
      </p:sp>
      <p:sp>
        <p:nvSpPr>
          <p:cNvPr id="8" name="Textfeld 7"/>
          <p:cNvSpPr txBox="1"/>
          <p:nvPr/>
        </p:nvSpPr>
        <p:spPr>
          <a:xfrm>
            <a:off x="4043201" y="1478310"/>
            <a:ext cx="4464496" cy="1600438"/>
          </a:xfrm>
          <a:prstGeom prst="rect">
            <a:avLst/>
          </a:prstGeom>
          <a:noFill/>
        </p:spPr>
        <p:txBody>
          <a:bodyPr wrap="square" rtlCol="0">
            <a:spAutoFit/>
          </a:bodyPr>
          <a:lstStyle/>
          <a:p>
            <a:pPr marL="285750" indent="-285750">
              <a:buFont typeface="Arial" panose="020B0604020202020204" pitchFamily="34" charset="0"/>
              <a:buChar char="•"/>
            </a:pPr>
            <a:r>
              <a:rPr lang="de-DE" sz="1600" dirty="0" smtClean="0">
                <a:latin typeface="Arial" panose="020B0604020202020204" pitchFamily="34" charset="0"/>
              </a:rPr>
              <a:t>Wie viel wusstet ihr vor diesem Unterricht über KI?</a:t>
            </a:r>
          </a:p>
          <a:p>
            <a:pPr marL="285750" indent="-285750">
              <a:buFont typeface="Arial" panose="020B0604020202020204" pitchFamily="34" charset="0"/>
              <a:buChar char="•"/>
            </a:pPr>
            <a:r>
              <a:rPr lang="de-DE" sz="1600" dirty="0" smtClean="0">
                <a:latin typeface="Arial" panose="020B0604020202020204" pitchFamily="34" charset="0"/>
              </a:rPr>
              <a:t>Was denkt ihr, wie die Zukunft der KI aussehen könnte? </a:t>
            </a:r>
          </a:p>
          <a:p>
            <a:pPr marL="285750" indent="-285750">
              <a:buFont typeface="Arial" panose="020B0604020202020204" pitchFamily="34" charset="0"/>
              <a:buChar char="•"/>
            </a:pPr>
            <a:r>
              <a:rPr lang="de-DE" sz="1600" dirty="0" smtClean="0">
                <a:latin typeface="Arial" panose="020B0604020202020204" pitchFamily="34" charset="0"/>
              </a:rPr>
              <a:t>Glaubt ihr, dass die KI so weit entwickelt werden kann, dass sie die menschliche Intelligenz eines Tages übertrifft? </a:t>
            </a:r>
          </a:p>
          <a:p>
            <a:endParaRPr lang="de-DE" dirty="0">
              <a:latin typeface="Arial" panose="020B0604020202020204" pitchFamily="34" charset="0"/>
              <a:cs typeface="Arial" panose="020B0604020202020204" pitchFamily="34" charset="0"/>
            </a:endParaRPr>
          </a:p>
        </p:txBody>
      </p:sp>
      <p:sp>
        <p:nvSpPr>
          <p:cNvPr id="9" name="Rechteck 8"/>
          <p:cNvSpPr/>
          <p:nvPr/>
        </p:nvSpPr>
        <p:spPr>
          <a:xfrm>
            <a:off x="3923928" y="472800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814763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5171696" y="117304"/>
            <a:ext cx="2207505" cy="369332"/>
          </a:xfrm>
          <a:prstGeom prst="rect">
            <a:avLst/>
          </a:prstGeom>
          <a:noFill/>
        </p:spPr>
        <p:txBody>
          <a:bodyPr wrap="square" rtlCol="0">
            <a:spAutoFit/>
          </a:bodyPr>
          <a:lstStyle/>
          <a:p>
            <a:pPr algn="ctr"/>
            <a:r>
              <a:rPr lang="de-DE" smtClean="0">
                <a:latin typeface="Arial" panose="020B0604020202020204" pitchFamily="34" charset="0"/>
              </a:rPr>
              <a:t>Weiterführende Literatur</a:t>
            </a:r>
            <a:endParaRPr lang="de-DE" dirty="0" smtClean="0">
              <a:latin typeface="Arial" panose="020B0604020202020204" pitchFamily="34" charset="0"/>
              <a:cs typeface="Arial" panose="020B0604020202020204" pitchFamily="34" charset="0"/>
            </a:endParaRPr>
          </a:p>
        </p:txBody>
      </p:sp>
      <p:sp>
        <p:nvSpPr>
          <p:cNvPr id="5" name="Textfeld 4"/>
          <p:cNvSpPr txBox="1"/>
          <p:nvPr/>
        </p:nvSpPr>
        <p:spPr>
          <a:xfrm>
            <a:off x="278904" y="1971585"/>
            <a:ext cx="3006080" cy="1200329"/>
          </a:xfrm>
          <a:prstGeom prst="rect">
            <a:avLst/>
          </a:prstGeom>
          <a:noFill/>
        </p:spPr>
        <p:txBody>
          <a:bodyPr wrap="square" rtlCol="0">
            <a:spAutoFit/>
          </a:bodyPr>
          <a:lstStyle/>
          <a:p>
            <a:r>
              <a:rPr lang="de-DE" dirty="0">
                <a:solidFill>
                  <a:prstClr val="black"/>
                </a:solidFill>
                <a:latin typeface="Arial" panose="020B0604020202020204" pitchFamily="34" charset="0"/>
              </a:rPr>
              <a:t>Unterrichtseinheit</a:t>
            </a:r>
          </a:p>
          <a:p>
            <a:endParaRPr lang="de-DE" dirty="0">
              <a:solidFill>
                <a:prstClr val="black"/>
              </a:solidFill>
              <a:latin typeface="Arial" panose="020B0604020202020204" pitchFamily="34" charset="0"/>
              <a:cs typeface="Arial" panose="020B0604020202020204" pitchFamily="34" charset="0"/>
            </a:endParaRPr>
          </a:p>
          <a:p>
            <a:pPr lvl="0"/>
            <a:r>
              <a:rPr lang="de-DE" dirty="0">
                <a:solidFill>
                  <a:prstClr val="black"/>
                </a:solidFill>
                <a:latin typeface="Arial" panose="020B0604020202020204" pitchFamily="34" charset="0"/>
              </a:rPr>
              <a:t>1.1 Ethische Prinzipien und ihre Bedeutung für die IKT und KI</a:t>
            </a:r>
            <a:endParaRPr lang="de-DE" dirty="0">
              <a:solidFill>
                <a:prstClr val="black"/>
              </a:solidFill>
              <a:latin typeface="Arial" panose="020B0604020202020204" pitchFamily="34" charset="0"/>
              <a:cs typeface="Arial" panose="020B0604020202020204" pitchFamily="34" charset="0"/>
            </a:endParaRPr>
          </a:p>
        </p:txBody>
      </p:sp>
      <p:sp>
        <p:nvSpPr>
          <p:cNvPr id="7" name="Textfeld 6"/>
          <p:cNvSpPr txBox="1"/>
          <p:nvPr/>
        </p:nvSpPr>
        <p:spPr>
          <a:xfrm>
            <a:off x="3863181" y="699542"/>
            <a:ext cx="4824536" cy="3323987"/>
          </a:xfrm>
          <a:prstGeom prst="rect">
            <a:avLst/>
          </a:prstGeom>
          <a:noFill/>
        </p:spPr>
        <p:txBody>
          <a:bodyPr wrap="square" rtlCol="0">
            <a:spAutoFit/>
          </a:bodyPr>
          <a:lstStyle/>
          <a:p>
            <a:r>
              <a:rPr lang="de-DE" sz="1400" dirty="0" smtClean="0">
                <a:latin typeface="Arial" panose="020B0604020202020204" pitchFamily="34" charset="0"/>
              </a:rPr>
              <a:t>Weitere Informationen zu KI gibt es hier:</a:t>
            </a:r>
          </a:p>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rPr>
              <a:t>KI in aller Kürze: </a:t>
            </a:r>
            <a:r>
              <a:rPr lang="de-DE" sz="1400" dirty="0" smtClean="0">
                <a:latin typeface="Arial" panose="020B0604020202020204" pitchFamily="34" charset="0"/>
                <a:hlinkClick r:id="rId2"/>
              </a:rPr>
              <a:t>https://www.techopedia.com/definition/190/artificial-intelligence-ai</a:t>
            </a:r>
            <a:r>
              <a:rPr lang="de-DE" smtClean="0"/>
              <a:t> </a:t>
            </a:r>
          </a:p>
          <a:p>
            <a:endParaRPr lang="de-DE" sz="1400" dirty="0">
              <a:latin typeface="Arial" panose="020B0604020202020204" pitchFamily="34" charset="0"/>
              <a:cs typeface="Arial" panose="020B0604020202020204" pitchFamily="34" charset="0"/>
            </a:endParaRPr>
          </a:p>
          <a:p>
            <a:r>
              <a:rPr lang="de-DE" sz="1400" dirty="0" smtClean="0">
                <a:latin typeface="Arial" panose="020B0604020202020204" pitchFamily="34" charset="0"/>
              </a:rPr>
              <a:t>KI - Definition und Terminologie:</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hlinkClick r:id="rId3"/>
              </a:rPr>
              <a:t>https://towardsdatascience.com/artificial-intelligence-ai-terms-simply-explained-745c4734dc6c</a:t>
            </a:r>
            <a:endParaRPr lang="de-DE" sz="1400"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r>
              <a:rPr lang="de-DE" sz="1400" dirty="0" smtClean="0">
                <a:latin typeface="Arial" panose="020B0604020202020204" pitchFamily="34" charset="0"/>
              </a:rPr>
              <a:t>Videos über KI: </a:t>
            </a:r>
          </a:p>
          <a:p>
            <a:r>
              <a:rPr lang="de-DE" sz="1400" dirty="0" smtClean="0">
                <a:latin typeface="Arial" panose="020B0604020202020204" pitchFamily="34" charset="0"/>
              </a:rPr>
              <a:t>Künstliche Intelligenz in 5 Minuten: </a:t>
            </a:r>
            <a:r>
              <a:rPr lang="de-DE" sz="1400" dirty="0" smtClean="0">
                <a:latin typeface="Arial" panose="020B0604020202020204" pitchFamily="34" charset="0"/>
                <a:hlinkClick r:id="rId4"/>
              </a:rPr>
              <a:t>https://www.youtube.com/watch?v=ad79nYk2keg</a:t>
            </a:r>
            <a:r>
              <a:rPr lang="de-DE" smtClean="0"/>
              <a:t> </a:t>
            </a:r>
          </a:p>
          <a:p>
            <a:r>
              <a:rPr lang="de-DE" sz="1400" dirty="0" smtClean="0">
                <a:latin typeface="Arial" panose="020B0604020202020204" pitchFamily="34" charset="0"/>
              </a:rPr>
              <a:t>Die Zukunft der KI: </a:t>
            </a:r>
            <a:r>
              <a:rPr lang="de-DE" sz="1400" dirty="0">
                <a:latin typeface="Arial" panose="020B0604020202020204" pitchFamily="34" charset="0"/>
                <a:hlinkClick r:id="rId5"/>
              </a:rPr>
              <a:t>https://www.youtube.com/watch?v=SN2BZswEWUA</a:t>
            </a:r>
            <a:r>
              <a:rPr lang="de-DE" smtClean="0"/>
              <a:t> </a:t>
            </a:r>
            <a:endParaRPr lang="de-DE" sz="1400" dirty="0">
              <a:latin typeface="Arial" panose="020B0604020202020204" pitchFamily="34" charset="0"/>
              <a:cs typeface="Arial" panose="020B0604020202020204" pitchFamily="34" charset="0"/>
            </a:endParaRPr>
          </a:p>
        </p:txBody>
      </p:sp>
      <p:sp>
        <p:nvSpPr>
          <p:cNvPr id="3" name="Rechteck 2"/>
          <p:cNvSpPr/>
          <p:nvPr/>
        </p:nvSpPr>
        <p:spPr>
          <a:xfrm>
            <a:off x="3923928" y="472800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957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New folder\Projektnij otdel\isk intelekt\fon ppt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78"/>
            <a:ext cx="9144000" cy="51343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New folder\Projektnij otdel\isk intelekt\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561796"/>
            <a:ext cx="3181350" cy="5127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O:\New folder\Projektnij otdel\isk intelekt\fon ppt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78"/>
            <a:ext cx="9144000" cy="51343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New folder\Projektnij otdel\isk intelekt\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561796"/>
            <a:ext cx="3181350" cy="512763"/>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3347864" y="4155926"/>
            <a:ext cx="2448272" cy="461665"/>
          </a:xfrm>
          <a:prstGeom prst="rect">
            <a:avLst/>
          </a:prstGeom>
        </p:spPr>
        <p:txBody>
          <a:bodyPr wrap="square">
            <a:spAutoFit/>
          </a:bodyPr>
          <a:lstStyle/>
          <a:p>
            <a:pPr lvl="0"/>
            <a:r>
              <a:rPr lang="de-DE" sz="800" dirty="0">
                <a:solidFill>
                  <a:prstClr val="black"/>
                </a:solidFill>
                <a:latin typeface="Arial" panose="020B0604020202020204" pitchFamily="34" charset="0"/>
              </a:rPr>
              <a:t>Projekt-Website: </a:t>
            </a:r>
            <a:r>
              <a:rPr lang="de-DE" sz="800" u="sng" dirty="0">
                <a:solidFill>
                  <a:prstClr val="black"/>
                </a:solidFill>
                <a:latin typeface="Arial" panose="020B0604020202020204" pitchFamily="34" charset="0"/>
                <a:hlinkClick r:id="rId4"/>
              </a:rPr>
              <a:t>www.ai-future-project.eu</a:t>
            </a:r>
            <a:endParaRPr lang="de-DE" sz="800" dirty="0">
              <a:solidFill>
                <a:prstClr val="black"/>
              </a:solidFill>
              <a:latin typeface="Arial" panose="020B0604020202020204" pitchFamily="34" charset="0"/>
              <a:cs typeface="Arial" panose="020B0604020202020204" pitchFamily="34" charset="0"/>
            </a:endParaRPr>
          </a:p>
          <a:p>
            <a:pPr lvl="0"/>
            <a:r>
              <a:rPr lang="de-DE" sz="800" dirty="0">
                <a:solidFill>
                  <a:prstClr val="black"/>
                </a:solidFill>
                <a:latin typeface="Arial" panose="020B0604020202020204" pitchFamily="34" charset="0"/>
              </a:rPr>
              <a:t>Facebook-Seite: </a:t>
            </a:r>
            <a:r>
              <a:rPr lang="de-DE" sz="800" dirty="0">
                <a:solidFill>
                  <a:srgbClr val="FF0000"/>
                </a:solidFill>
                <a:latin typeface="Arial" panose="020B0604020202020204" pitchFamily="34" charset="0"/>
              </a:rPr>
              <a:t>facebook.com/artin-future</a:t>
            </a:r>
            <a:endParaRPr lang="de-DE" sz="800" dirty="0">
              <a:solidFill>
                <a:prstClr val="black"/>
              </a:solidFill>
              <a:latin typeface="Arial" panose="020B0604020202020204" pitchFamily="34" charset="0"/>
              <a:cs typeface="Arial" panose="020B0604020202020204" pitchFamily="34" charset="0"/>
            </a:endParaRPr>
          </a:p>
          <a:p>
            <a:pPr lvl="0"/>
            <a:endParaRPr lang="de-DE" sz="800" dirty="0">
              <a:solidFill>
                <a:prstClr val="black"/>
              </a:solidFill>
              <a:latin typeface="Arial" panose="020B0604020202020204" pitchFamily="34" charset="0"/>
              <a:cs typeface="Arial" panose="020B0604020202020204" pitchFamily="34" charset="0"/>
            </a:endParaRPr>
          </a:p>
        </p:txBody>
      </p:sp>
      <p:pic>
        <p:nvPicPr>
          <p:cNvPr id="7" name="Picture 2" descr="O:\New folder\Projektnij otdel\isk intelekt\logo v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222254"/>
            <a:ext cx="2821310" cy="60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4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p:cNvSpPr txBox="1"/>
          <p:nvPr/>
        </p:nvSpPr>
        <p:spPr>
          <a:xfrm>
            <a:off x="3658419" y="771550"/>
            <a:ext cx="5234061" cy="1077218"/>
          </a:xfrm>
          <a:prstGeom prst="rect">
            <a:avLst/>
          </a:prstGeom>
          <a:noFill/>
        </p:spPr>
        <p:txBody>
          <a:bodyPr wrap="square" rtlCol="0">
            <a:spAutoFit/>
          </a:bodyPr>
          <a:lstStyle/>
          <a:p>
            <a:r>
              <a:rPr lang="de-DE" sz="1600" dirty="0" smtClean="0">
                <a:latin typeface="Arial" panose="020B0604020202020204" pitchFamily="34" charset="0"/>
              </a:rPr>
              <a:t>Künstliche Intelligenz (KI) ist eine nicht menschliche Intelligenz. </a:t>
            </a:r>
          </a:p>
          <a:p>
            <a:endParaRPr lang="de-DE" sz="1600" dirty="0" smtClean="0">
              <a:latin typeface="Arial" panose="020B0604020202020204" pitchFamily="34" charset="0"/>
              <a:cs typeface="Arial" panose="020B0604020202020204" pitchFamily="34" charset="0"/>
            </a:endParaRPr>
          </a:p>
          <a:p>
            <a:r>
              <a:rPr lang="de-DE" sz="1600" dirty="0" smtClean="0">
                <a:latin typeface="Arial" panose="020B0604020202020204" pitchFamily="34" charset="0"/>
              </a:rPr>
              <a:t>Es handelt sich um die Fähigkeit einer Maschine auf der eines Menschen ähnlichen Weise zu denken, zu lernen, zu planen oder Entscheidungen zu treffen.</a:t>
            </a:r>
          </a:p>
        </p:txBody>
      </p:sp>
      <p:sp>
        <p:nvSpPr>
          <p:cNvPr id="6" name="Textfeld 5"/>
          <p:cNvSpPr txBox="1"/>
          <p:nvPr/>
        </p:nvSpPr>
        <p:spPr>
          <a:xfrm>
            <a:off x="5050355" y="125219"/>
            <a:ext cx="2664296" cy="646331"/>
          </a:xfrm>
          <a:prstGeom prst="rect">
            <a:avLst/>
          </a:prstGeom>
          <a:noFill/>
        </p:spPr>
        <p:txBody>
          <a:bodyPr wrap="square" rtlCol="0">
            <a:spAutoFit/>
          </a:bodyPr>
          <a:lstStyle/>
          <a:p>
            <a:pPr algn="ctr"/>
            <a:r>
              <a:rPr lang="de-DE" dirty="0" smtClean="0">
                <a:latin typeface="Arial" panose="020B0604020202020204" pitchFamily="34" charset="0"/>
              </a:rPr>
              <a:t>Was ist Künstliche Intelligenz?</a:t>
            </a:r>
            <a:endParaRPr lang="de-DE"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8457" y="1971585"/>
            <a:ext cx="1468091" cy="2202388"/>
          </a:xfrm>
          <a:prstGeom prst="rect">
            <a:avLst/>
          </a:prstGeom>
        </p:spPr>
      </p:pic>
      <p:sp>
        <p:nvSpPr>
          <p:cNvPr id="9" name="Textfeld 8"/>
          <p:cNvSpPr txBox="1"/>
          <p:nvPr/>
        </p:nvSpPr>
        <p:spPr>
          <a:xfrm>
            <a:off x="4376581" y="4296280"/>
            <a:ext cx="4011841" cy="338554"/>
          </a:xfrm>
          <a:prstGeom prst="rect">
            <a:avLst/>
          </a:prstGeom>
          <a:noFill/>
        </p:spPr>
        <p:txBody>
          <a:bodyPr wrap="square" rtlCol="0">
            <a:spAutoFit/>
          </a:bodyPr>
          <a:lstStyle/>
          <a:p>
            <a:pPr algn="ctr"/>
            <a:r>
              <a:rPr lang="de-DE" sz="800" dirty="0">
                <a:latin typeface="Arial" panose="020B0604020202020204" pitchFamily="34" charset="0"/>
              </a:rPr>
              <a:t>Quelle: https://www.pexels.com/photo/robot-s-hand-on-a-blue-background-8386437//</a:t>
            </a:r>
          </a:p>
        </p:txBody>
      </p:sp>
      <p:sp>
        <p:nvSpPr>
          <p:cNvPr id="4" name="Textfeld 3"/>
          <p:cNvSpPr txBox="1"/>
          <p:nvPr/>
        </p:nvSpPr>
        <p:spPr>
          <a:xfrm>
            <a:off x="341437" y="1971585"/>
            <a:ext cx="2880320" cy="1200329"/>
          </a:xfrm>
          <a:prstGeom prst="rect">
            <a:avLst/>
          </a:prstGeom>
          <a:noFill/>
        </p:spPr>
        <p:txBody>
          <a:bodyPr wrap="square" rtlCol="0">
            <a:spAutoFit/>
          </a:bodyPr>
          <a:lstStyle/>
          <a:p>
            <a:r>
              <a:rPr lang="de-DE" dirty="0">
                <a:solidFill>
                  <a:prstClr val="black"/>
                </a:solidFill>
                <a:latin typeface="Arial" panose="020B0604020202020204" pitchFamily="34" charset="0"/>
              </a:rPr>
              <a:t>Unterrichtseinheit</a:t>
            </a:r>
          </a:p>
          <a:p>
            <a:endParaRPr lang="de-DE" dirty="0">
              <a:solidFill>
                <a:prstClr val="black"/>
              </a:solidFill>
              <a:latin typeface="Arial" panose="020B0604020202020204" pitchFamily="34" charset="0"/>
              <a:cs typeface="Arial" panose="020B0604020202020204" pitchFamily="34" charset="0"/>
            </a:endParaRPr>
          </a:p>
          <a:p>
            <a:pPr lvl="0"/>
            <a:r>
              <a:rPr lang="de-DE" dirty="0">
                <a:solidFill>
                  <a:prstClr val="black"/>
                </a:solidFill>
                <a:latin typeface="Arial" panose="020B0604020202020204" pitchFamily="34" charset="0"/>
              </a:rPr>
              <a:t>1.1 Einführung in die Künstliche Intelligenz</a:t>
            </a:r>
            <a:endParaRPr lang="de-DE" dirty="0">
              <a:solidFill>
                <a:prstClr val="black"/>
              </a:solidFill>
              <a:latin typeface="Arial" panose="020B0604020202020204" pitchFamily="34" charset="0"/>
              <a:cs typeface="Arial" panose="020B0604020202020204" pitchFamily="34" charset="0"/>
            </a:endParaRPr>
          </a:p>
        </p:txBody>
      </p:sp>
      <p:sp>
        <p:nvSpPr>
          <p:cNvPr id="10" name="Rechteck 9"/>
          <p:cNvSpPr/>
          <p:nvPr/>
        </p:nvSpPr>
        <p:spPr>
          <a:xfrm>
            <a:off x="3923928" y="472800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3945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solidFill>
                <a:prstClr val="black"/>
              </a:solidFill>
            </a:endParaRPr>
          </a:p>
        </p:txBody>
      </p:sp>
      <p:sp>
        <p:nvSpPr>
          <p:cNvPr id="5" name="Textfeld 4"/>
          <p:cNvSpPr txBox="1"/>
          <p:nvPr/>
        </p:nvSpPr>
        <p:spPr>
          <a:xfrm>
            <a:off x="3647356" y="678924"/>
            <a:ext cx="5245124" cy="1569660"/>
          </a:xfrm>
          <a:prstGeom prst="rect">
            <a:avLst/>
          </a:prstGeom>
          <a:noFill/>
        </p:spPr>
        <p:txBody>
          <a:bodyPr wrap="square" rtlCol="0">
            <a:spAutoFit/>
          </a:bodyPr>
          <a:lstStyle/>
          <a:p>
            <a:r>
              <a:rPr lang="de-DE" sz="1600" dirty="0" smtClean="0">
                <a:latin typeface="Arial" panose="020B0604020202020204" pitchFamily="34" charset="0"/>
              </a:rPr>
              <a:t>Künstliche Intelligenz kann Daten sammeln, diese analysieren, damit lernen und auf Grundlage dieses Wissens Entscheidungen treffen.</a:t>
            </a:r>
          </a:p>
          <a:p>
            <a:r>
              <a:rPr lang="de-DE" smtClean="0"/>
              <a:t> </a:t>
            </a:r>
          </a:p>
          <a:p>
            <a:r>
              <a:rPr lang="de-DE" sz="1600" dirty="0" smtClean="0">
                <a:latin typeface="Arial" panose="020B0604020202020204" pitchFamily="34" charset="0"/>
              </a:rPr>
              <a:t>Anders als Menschen, die nur kleine Mengen an Informationen verarbeiten können, kann KI mit einem enormen Informationsvolumen arbeiten.   </a:t>
            </a:r>
            <a:endParaRPr lang="de-DE" sz="1600" dirty="0">
              <a:latin typeface="Arial" panose="020B0604020202020204" pitchFamily="34" charset="0"/>
              <a:cs typeface="Arial" panose="020B0604020202020204" pitchFamily="34" charset="0"/>
            </a:endParaRPr>
          </a:p>
        </p:txBody>
      </p:sp>
      <p:sp>
        <p:nvSpPr>
          <p:cNvPr id="6" name="Textfeld 5"/>
          <p:cNvSpPr txBox="1"/>
          <p:nvPr/>
        </p:nvSpPr>
        <p:spPr>
          <a:xfrm>
            <a:off x="5597003" y="277813"/>
            <a:ext cx="1356891" cy="369332"/>
          </a:xfrm>
          <a:prstGeom prst="rect">
            <a:avLst/>
          </a:prstGeom>
          <a:noFill/>
        </p:spPr>
        <p:txBody>
          <a:bodyPr wrap="square" rtlCol="0">
            <a:spAutoFit/>
          </a:bodyPr>
          <a:lstStyle/>
          <a:p>
            <a:pPr algn="ctr"/>
            <a:r>
              <a:rPr lang="de-DE" dirty="0" smtClean="0">
                <a:latin typeface="Arial" panose="020B0604020202020204" pitchFamily="34" charset="0"/>
              </a:rPr>
              <a:t>Was ist KI?</a:t>
            </a:r>
            <a:endParaRPr lang="de-DE"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58394" y="2348887"/>
            <a:ext cx="2987576" cy="199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151213" y="4497545"/>
            <a:ext cx="4248472" cy="215444"/>
          </a:xfrm>
          <a:prstGeom prst="rect">
            <a:avLst/>
          </a:prstGeom>
          <a:noFill/>
        </p:spPr>
        <p:txBody>
          <a:bodyPr wrap="square" rtlCol="0">
            <a:spAutoFit/>
          </a:bodyPr>
          <a:lstStyle/>
          <a:p>
            <a:pPr algn="ctr"/>
            <a:r>
              <a:rPr lang="de-DE" sz="800" dirty="0">
                <a:latin typeface="Arial" panose="020B0604020202020204" pitchFamily="34" charset="0"/>
              </a:rPr>
              <a:t>Quelle: https://www.pexels.com/photo/green-and-yellow-printed-textile-330771/ </a:t>
            </a:r>
            <a:endParaRPr lang="de-DE" sz="800" dirty="0">
              <a:latin typeface="Arial" panose="020B0604020202020204" pitchFamily="34" charset="0"/>
              <a:cs typeface="Arial" panose="020B0604020202020204" pitchFamily="34" charset="0"/>
            </a:endParaRPr>
          </a:p>
        </p:txBody>
      </p:sp>
      <p:sp>
        <p:nvSpPr>
          <p:cNvPr id="7" name="Textfeld 6"/>
          <p:cNvSpPr txBox="1"/>
          <p:nvPr/>
        </p:nvSpPr>
        <p:spPr>
          <a:xfrm>
            <a:off x="296906" y="2248584"/>
            <a:ext cx="2970076" cy="646331"/>
          </a:xfrm>
          <a:prstGeom prst="rect">
            <a:avLst/>
          </a:prstGeom>
          <a:noFill/>
        </p:spPr>
        <p:txBody>
          <a:bodyPr wrap="square" rtlCol="0">
            <a:spAutoFit/>
          </a:bodyPr>
          <a:lstStyle/>
          <a:p>
            <a:r>
              <a:rPr lang="de-DE" dirty="0" smtClean="0">
                <a:solidFill>
                  <a:prstClr val="black"/>
                </a:solidFill>
                <a:latin typeface="Arial" panose="020B0604020202020204" pitchFamily="34" charset="0"/>
              </a:rPr>
              <a:t>1.1 Einführung in die Künstliche Intelligenz</a:t>
            </a:r>
            <a:endParaRPr lang="de-DE" dirty="0">
              <a:solidFill>
                <a:prstClr val="black"/>
              </a:solidFill>
              <a:latin typeface="Arial" panose="020B0604020202020204" pitchFamily="34" charset="0"/>
              <a:cs typeface="Arial" panose="020B0604020202020204" pitchFamily="34" charset="0"/>
            </a:endParaRPr>
          </a:p>
        </p:txBody>
      </p:sp>
      <p:sp>
        <p:nvSpPr>
          <p:cNvPr id="10" name="Rechteck 9"/>
          <p:cNvSpPr/>
          <p:nvPr/>
        </p:nvSpPr>
        <p:spPr>
          <a:xfrm>
            <a:off x="3923928" y="472800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5500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p:cNvSpPr/>
          <p:nvPr/>
        </p:nvSpPr>
        <p:spPr>
          <a:xfrm>
            <a:off x="3845433" y="843558"/>
            <a:ext cx="4860032" cy="1077218"/>
          </a:xfrm>
          <a:prstGeom prst="rect">
            <a:avLst/>
          </a:prstGeom>
        </p:spPr>
        <p:txBody>
          <a:bodyPr wrap="square">
            <a:spAutoFit/>
          </a:bodyPr>
          <a:lstStyle/>
          <a:p>
            <a:pPr lvl="0"/>
            <a:r>
              <a:rPr lang="de-DE" sz="1600" dirty="0" smtClean="0">
                <a:solidFill>
                  <a:prstClr val="black"/>
                </a:solidFill>
                <a:latin typeface="Arial" panose="020B0604020202020204" pitchFamily="34" charset="0"/>
              </a:rPr>
              <a:t>Die Idee zur Künstlichen Intelligenz geht auf die 1950er Jahre zurück, als Alan Turing, ein berühmter britischer Computerwissenschaftler, „denkende Maschinen“ zum erstem Mal erwähnte. </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8857" y="2242755"/>
            <a:ext cx="2490702" cy="1868027"/>
          </a:xfrm>
          <a:prstGeom prst="rect">
            <a:avLst/>
          </a:prstGeom>
        </p:spPr>
      </p:pic>
      <p:sp>
        <p:nvSpPr>
          <p:cNvPr id="7" name="Textfeld 6"/>
          <p:cNvSpPr txBox="1"/>
          <p:nvPr/>
        </p:nvSpPr>
        <p:spPr>
          <a:xfrm>
            <a:off x="4427984" y="4355768"/>
            <a:ext cx="4032448" cy="215444"/>
          </a:xfrm>
          <a:prstGeom prst="rect">
            <a:avLst/>
          </a:prstGeom>
          <a:noFill/>
        </p:spPr>
        <p:txBody>
          <a:bodyPr wrap="square" rtlCol="0">
            <a:spAutoFit/>
          </a:bodyPr>
          <a:lstStyle/>
          <a:p>
            <a:r>
              <a:rPr lang="de-DE" sz="800" dirty="0">
                <a:latin typeface="Arial" panose="020B0604020202020204" pitchFamily="34" charset="0"/>
              </a:rPr>
              <a:t>Quelle: https://www.pexels.com/photo/close-up-shot-of-a-white-robot-6019019/</a:t>
            </a:r>
          </a:p>
        </p:txBody>
      </p:sp>
      <p:sp>
        <p:nvSpPr>
          <p:cNvPr id="8" name="Textfeld 7"/>
          <p:cNvSpPr txBox="1"/>
          <p:nvPr/>
        </p:nvSpPr>
        <p:spPr>
          <a:xfrm>
            <a:off x="332910" y="2247716"/>
            <a:ext cx="2898068" cy="646331"/>
          </a:xfrm>
          <a:prstGeom prst="rect">
            <a:avLst/>
          </a:prstGeom>
          <a:noFill/>
        </p:spPr>
        <p:txBody>
          <a:bodyPr wrap="square" rtlCol="0">
            <a:spAutoFit/>
          </a:bodyPr>
          <a:lstStyle/>
          <a:p>
            <a:pPr lvl="0"/>
            <a:r>
              <a:rPr lang="de-DE" dirty="0" smtClean="0">
                <a:solidFill>
                  <a:prstClr val="black"/>
                </a:solidFill>
                <a:latin typeface="Arial" panose="020B0604020202020204" pitchFamily="34" charset="0"/>
              </a:rPr>
              <a:t>1.1 Einführung in die Künstliche Intelligenz</a:t>
            </a:r>
          </a:p>
        </p:txBody>
      </p:sp>
      <p:sp>
        <p:nvSpPr>
          <p:cNvPr id="5" name="Textfeld 4"/>
          <p:cNvSpPr txBox="1"/>
          <p:nvPr/>
        </p:nvSpPr>
        <p:spPr>
          <a:xfrm>
            <a:off x="5580112" y="339502"/>
            <a:ext cx="1728192" cy="369332"/>
          </a:xfrm>
          <a:prstGeom prst="rect">
            <a:avLst/>
          </a:prstGeom>
          <a:noFill/>
        </p:spPr>
        <p:txBody>
          <a:bodyPr wrap="square" rtlCol="0">
            <a:spAutoFit/>
          </a:bodyPr>
          <a:lstStyle/>
          <a:p>
            <a:pPr algn="ctr"/>
            <a:r>
              <a:rPr lang="de-DE" dirty="0" smtClean="0">
                <a:latin typeface="Arial" panose="020B0604020202020204" pitchFamily="34" charset="0"/>
              </a:rPr>
              <a:t>Die Geschichte der KI</a:t>
            </a:r>
            <a:endParaRPr lang="de-DE" dirty="0">
              <a:latin typeface="Arial" panose="020B0604020202020204" pitchFamily="34" charset="0"/>
              <a:cs typeface="Arial" panose="020B0604020202020204" pitchFamily="34" charset="0"/>
            </a:endParaRPr>
          </a:p>
        </p:txBody>
      </p:sp>
      <p:sp>
        <p:nvSpPr>
          <p:cNvPr id="10" name="Rechteck 9"/>
          <p:cNvSpPr/>
          <p:nvPr/>
        </p:nvSpPr>
        <p:spPr>
          <a:xfrm>
            <a:off x="3923928" y="472800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0074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3870944" y="1131590"/>
            <a:ext cx="5021535" cy="1569660"/>
          </a:xfrm>
          <a:prstGeom prst="rect">
            <a:avLst/>
          </a:prstGeom>
          <a:noFill/>
        </p:spPr>
        <p:txBody>
          <a:bodyPr wrap="square" rtlCol="0">
            <a:spAutoFit/>
          </a:bodyPr>
          <a:lstStyle/>
          <a:p>
            <a:r>
              <a:rPr lang="de-DE" sz="1600" dirty="0" smtClean="0">
                <a:latin typeface="Arial" panose="020B0604020202020204" pitchFamily="34" charset="0"/>
              </a:rPr>
              <a:t>1956, erfanden John McCarthy, Marvin Minsky, Nathaniel Rochester und Claude basierend auf Turings Ideen den Begriff „Künstliche Intelligenz“. </a:t>
            </a:r>
          </a:p>
          <a:p>
            <a:endParaRPr lang="de-DE" sz="1600" dirty="0" smtClean="0"/>
          </a:p>
          <a:p>
            <a:r>
              <a:rPr lang="de-DE" sz="1600" dirty="0">
                <a:latin typeface="Arial" panose="020B0604020202020204" pitchFamily="34" charset="0"/>
              </a:rPr>
              <a:t>Im gleichen Jahr begründete diese Gruppe amerikanischer Computerwissenschaftler Künstliche Intelligenz auch als wissenschaftliche Disziplin. </a:t>
            </a:r>
          </a:p>
        </p:txBody>
      </p:sp>
      <p:sp>
        <p:nvSpPr>
          <p:cNvPr id="6" name="Textfeld 5"/>
          <p:cNvSpPr txBox="1"/>
          <p:nvPr/>
        </p:nvSpPr>
        <p:spPr>
          <a:xfrm>
            <a:off x="332910" y="2248584"/>
            <a:ext cx="2898068" cy="646331"/>
          </a:xfrm>
          <a:prstGeom prst="rect">
            <a:avLst/>
          </a:prstGeom>
          <a:noFill/>
        </p:spPr>
        <p:txBody>
          <a:bodyPr wrap="square" rtlCol="0">
            <a:spAutoFit/>
          </a:bodyPr>
          <a:lstStyle/>
          <a:p>
            <a:r>
              <a:rPr lang="de-DE" dirty="0" smtClean="0">
                <a:solidFill>
                  <a:prstClr val="black"/>
                </a:solidFill>
                <a:latin typeface="Arial" panose="020B0604020202020204" pitchFamily="34" charset="0"/>
              </a:rPr>
              <a:t>1.1 Einführung in die Künstliche Intelligenz</a:t>
            </a:r>
          </a:p>
        </p:txBody>
      </p:sp>
      <p:sp>
        <p:nvSpPr>
          <p:cNvPr id="7" name="Textfeld 6"/>
          <p:cNvSpPr txBox="1"/>
          <p:nvPr/>
        </p:nvSpPr>
        <p:spPr>
          <a:xfrm>
            <a:off x="4655269" y="267495"/>
            <a:ext cx="3240360" cy="369332"/>
          </a:xfrm>
          <a:prstGeom prst="rect">
            <a:avLst/>
          </a:prstGeom>
          <a:noFill/>
        </p:spPr>
        <p:txBody>
          <a:bodyPr wrap="square" rtlCol="0">
            <a:spAutoFit/>
          </a:bodyPr>
          <a:lstStyle/>
          <a:p>
            <a:pPr algn="ctr"/>
            <a:r>
              <a:rPr lang="de-DE" dirty="0" smtClean="0">
                <a:latin typeface="Arial" panose="020B0604020202020204" pitchFamily="34" charset="0"/>
              </a:rPr>
              <a:t>Die Geschichte der KI</a:t>
            </a:r>
            <a:endParaRPr lang="de-DE" dirty="0">
              <a:latin typeface="Arial" panose="020B0604020202020204" pitchFamily="34" charset="0"/>
              <a:cs typeface="Arial" panose="020B0604020202020204" pitchFamily="34" charset="0"/>
            </a:endParaRPr>
          </a:p>
        </p:txBody>
      </p:sp>
      <p:sp>
        <p:nvSpPr>
          <p:cNvPr id="9" name="Rechteck 8"/>
          <p:cNvSpPr/>
          <p:nvPr/>
        </p:nvSpPr>
        <p:spPr>
          <a:xfrm>
            <a:off x="3923928" y="472800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0594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3779912" y="492810"/>
            <a:ext cx="5112568" cy="1815882"/>
          </a:xfrm>
          <a:prstGeom prst="rect">
            <a:avLst/>
          </a:prstGeom>
          <a:noFill/>
        </p:spPr>
        <p:txBody>
          <a:bodyPr wrap="square" rtlCol="0">
            <a:spAutoFit/>
          </a:bodyPr>
          <a:lstStyle/>
          <a:p>
            <a:r>
              <a:rPr lang="de-DE" sz="1600" dirty="0" smtClean="0">
                <a:latin typeface="Arial" panose="020B0604020202020204" pitchFamily="34" charset="0"/>
              </a:rPr>
              <a:t>Verglichen mit ihren frühen Anfängen hat sich die Künstliche Intelligenz im 21. Jahrhundert bedeutend weiterentwickelt. </a:t>
            </a:r>
          </a:p>
          <a:p>
            <a:endParaRPr lang="de-DE" sz="1600" dirty="0" smtClean="0">
              <a:latin typeface="Arial" panose="020B0604020202020204" pitchFamily="34" charset="0"/>
              <a:cs typeface="Arial" panose="020B0604020202020204" pitchFamily="34" charset="0"/>
            </a:endParaRPr>
          </a:p>
          <a:p>
            <a:r>
              <a:rPr lang="de-DE" sz="1600" dirty="0" smtClean="0">
                <a:latin typeface="Arial" panose="020B0604020202020204" pitchFamily="34" charset="0"/>
              </a:rPr>
              <a:t>Heutzutage ist sie nicht nur in der Lage, große Datenmengen zu sammeln und zu verarbeiten und eigenständig damit zu arbeiten, sondern kann auch ihr Verhalten durch die unabhängige Analyse vorangegangener Aktivitäten anpassen</a:t>
            </a:r>
            <a:r>
              <a:rPr lang="de-DE" sz="1600" dirty="0"/>
              <a:t>. </a:t>
            </a:r>
            <a:endParaRPr lang="de-DE" sz="1600" dirty="0">
              <a:latin typeface="Arial" panose="020B0604020202020204" pitchFamily="34" charset="0"/>
              <a:cs typeface="Arial" panose="020B0604020202020204" pitchFamily="34" charset="0"/>
            </a:endParaRPr>
          </a:p>
        </p:txBody>
      </p:sp>
      <p:sp>
        <p:nvSpPr>
          <p:cNvPr id="5" name="Textfeld 4"/>
          <p:cNvSpPr txBox="1"/>
          <p:nvPr/>
        </p:nvSpPr>
        <p:spPr>
          <a:xfrm>
            <a:off x="305780" y="2248584"/>
            <a:ext cx="2952328" cy="646331"/>
          </a:xfrm>
          <a:prstGeom prst="rect">
            <a:avLst/>
          </a:prstGeom>
          <a:noFill/>
        </p:spPr>
        <p:txBody>
          <a:bodyPr wrap="square" rtlCol="0">
            <a:spAutoFit/>
          </a:bodyPr>
          <a:lstStyle/>
          <a:p>
            <a:r>
              <a:rPr lang="de-DE" dirty="0" smtClean="0">
                <a:solidFill>
                  <a:prstClr val="black"/>
                </a:solidFill>
                <a:latin typeface="Arial" panose="020B0604020202020204" pitchFamily="34" charset="0"/>
              </a:rPr>
              <a:t>1.1 Einführung in die Künstliche Intelligenz</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9778" y="2459254"/>
            <a:ext cx="2792835" cy="1861890"/>
          </a:xfrm>
          <a:prstGeom prst="rect">
            <a:avLst/>
          </a:prstGeom>
        </p:spPr>
      </p:pic>
      <p:sp>
        <p:nvSpPr>
          <p:cNvPr id="7" name="Textfeld 6"/>
          <p:cNvSpPr txBox="1"/>
          <p:nvPr/>
        </p:nvSpPr>
        <p:spPr>
          <a:xfrm>
            <a:off x="4463987" y="4321144"/>
            <a:ext cx="3744416" cy="338554"/>
          </a:xfrm>
          <a:prstGeom prst="rect">
            <a:avLst/>
          </a:prstGeom>
          <a:noFill/>
        </p:spPr>
        <p:txBody>
          <a:bodyPr wrap="square" rtlCol="0">
            <a:spAutoFit/>
          </a:bodyPr>
          <a:lstStyle/>
          <a:p>
            <a:pPr algn="ctr"/>
            <a:r>
              <a:rPr lang="de-DE" sz="800" dirty="0">
                <a:latin typeface="Arial" panose="020B0604020202020204" pitchFamily="34" charset="0"/>
              </a:rPr>
              <a:t>Quelle: https://pixabay.com/de/illustrations/fragezeichen-k%c3%bcnstliche-intelligenz-6786623/</a:t>
            </a:r>
          </a:p>
        </p:txBody>
      </p:sp>
      <p:sp>
        <p:nvSpPr>
          <p:cNvPr id="8" name="Textfeld 7"/>
          <p:cNvSpPr txBox="1"/>
          <p:nvPr/>
        </p:nvSpPr>
        <p:spPr>
          <a:xfrm>
            <a:off x="5411353" y="123478"/>
            <a:ext cx="1728192" cy="369332"/>
          </a:xfrm>
          <a:prstGeom prst="rect">
            <a:avLst/>
          </a:prstGeom>
          <a:noFill/>
        </p:spPr>
        <p:txBody>
          <a:bodyPr wrap="square" rtlCol="0">
            <a:spAutoFit/>
          </a:bodyPr>
          <a:lstStyle/>
          <a:p>
            <a:pPr algn="ctr"/>
            <a:r>
              <a:rPr lang="de-DE" dirty="0" smtClean="0">
                <a:latin typeface="Arial" panose="020B0604020202020204" pitchFamily="34" charset="0"/>
              </a:rPr>
              <a:t>KI heute</a:t>
            </a:r>
            <a:endParaRPr lang="de-DE" dirty="0">
              <a:latin typeface="Arial" panose="020B0604020202020204" pitchFamily="34" charset="0"/>
              <a:cs typeface="Arial" panose="020B0604020202020204" pitchFamily="34" charset="0"/>
            </a:endParaRPr>
          </a:p>
        </p:txBody>
      </p:sp>
      <p:sp>
        <p:nvSpPr>
          <p:cNvPr id="10" name="Rechteck 9"/>
          <p:cNvSpPr/>
          <p:nvPr/>
        </p:nvSpPr>
        <p:spPr>
          <a:xfrm>
            <a:off x="3923928" y="472800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4672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3779912" y="492810"/>
            <a:ext cx="5112568" cy="1815882"/>
          </a:xfrm>
          <a:prstGeom prst="rect">
            <a:avLst/>
          </a:prstGeom>
          <a:noFill/>
        </p:spPr>
        <p:txBody>
          <a:bodyPr wrap="square" rtlCol="0">
            <a:spAutoFit/>
          </a:bodyPr>
          <a:lstStyle/>
          <a:p>
            <a:r>
              <a:rPr lang="de-DE" sz="1600" dirty="0" smtClean="0">
                <a:latin typeface="Arial" panose="020B0604020202020204" pitchFamily="34" charset="0"/>
              </a:rPr>
              <a:t>Es gibt je nach Form zwei Arten der KI:</a:t>
            </a:r>
          </a:p>
          <a:p>
            <a:endParaRPr lang="de-DE" sz="1600" dirty="0" smtClean="0">
              <a:latin typeface="Arial" panose="020B0604020202020204" pitchFamily="34" charset="0"/>
              <a:cs typeface="Arial" panose="020B0604020202020204" pitchFamily="34" charset="0"/>
            </a:endParaRPr>
          </a:p>
          <a:p>
            <a:pPr marL="342900" indent="-342900">
              <a:buAutoNum type="arabicPeriod"/>
            </a:pPr>
            <a:r>
              <a:rPr lang="de-DE" sz="1600" dirty="0" smtClean="0">
                <a:latin typeface="Arial" panose="020B0604020202020204" pitchFamily="34" charset="0"/>
              </a:rPr>
              <a:t>Software-KI – Virtuelle Assistenten, Suchmaschinen, Bildanalysesoftware, Stimm- und Spracherkennungssysteme.</a:t>
            </a:r>
          </a:p>
          <a:p>
            <a:pPr marL="342900" indent="-342900">
              <a:buAutoNum type="arabicPeriod"/>
            </a:pPr>
            <a:r>
              <a:rPr lang="de-DE" sz="1600" dirty="0" smtClean="0">
                <a:latin typeface="Arial" panose="020B0604020202020204" pitchFamily="34" charset="0"/>
              </a:rPr>
              <a:t>‘Verkörperte’ AI – in Form von Robotern, selbstfahrenden Autos, Drohnen oder dem Internet der Dinge</a:t>
            </a:r>
          </a:p>
        </p:txBody>
      </p:sp>
      <p:sp>
        <p:nvSpPr>
          <p:cNvPr id="5" name="Textfeld 4"/>
          <p:cNvSpPr txBox="1"/>
          <p:nvPr/>
        </p:nvSpPr>
        <p:spPr>
          <a:xfrm>
            <a:off x="305780" y="2248584"/>
            <a:ext cx="2952328" cy="646331"/>
          </a:xfrm>
          <a:prstGeom prst="rect">
            <a:avLst/>
          </a:prstGeom>
          <a:noFill/>
        </p:spPr>
        <p:txBody>
          <a:bodyPr wrap="square" rtlCol="0">
            <a:spAutoFit/>
          </a:bodyPr>
          <a:lstStyle/>
          <a:p>
            <a:r>
              <a:rPr lang="de-DE" dirty="0" smtClean="0">
                <a:solidFill>
                  <a:prstClr val="black"/>
                </a:solidFill>
                <a:latin typeface="Arial" panose="020B0604020202020204" pitchFamily="34" charset="0"/>
              </a:rPr>
              <a:t>1.1 Einführung in die Künstliche Intelligenz</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935" y="2459254"/>
            <a:ext cx="2482520" cy="1861890"/>
          </a:xfrm>
          <a:prstGeom prst="rect">
            <a:avLst/>
          </a:prstGeom>
        </p:spPr>
      </p:pic>
      <p:sp>
        <p:nvSpPr>
          <p:cNvPr id="7" name="Textfeld 6"/>
          <p:cNvSpPr txBox="1"/>
          <p:nvPr/>
        </p:nvSpPr>
        <p:spPr>
          <a:xfrm>
            <a:off x="4463988" y="4435295"/>
            <a:ext cx="3744416" cy="338554"/>
          </a:xfrm>
          <a:prstGeom prst="rect">
            <a:avLst/>
          </a:prstGeom>
          <a:noFill/>
        </p:spPr>
        <p:txBody>
          <a:bodyPr wrap="square" rtlCol="0">
            <a:spAutoFit/>
          </a:bodyPr>
          <a:lstStyle/>
          <a:p>
            <a:pPr algn="ctr"/>
            <a:r>
              <a:rPr lang="de-DE" sz="800" dirty="0">
                <a:latin typeface="Arial" panose="020B0604020202020204" pitchFamily="34" charset="0"/>
              </a:rPr>
              <a:t>Quelle: https://www.pexels.com/photo/miniature-toy-robot-on-top-of-laptop-s-keyboard-8566458/</a:t>
            </a:r>
          </a:p>
        </p:txBody>
      </p:sp>
      <p:sp>
        <p:nvSpPr>
          <p:cNvPr id="8" name="Textfeld 7"/>
          <p:cNvSpPr txBox="1"/>
          <p:nvPr/>
        </p:nvSpPr>
        <p:spPr>
          <a:xfrm>
            <a:off x="5411353" y="123478"/>
            <a:ext cx="1728192" cy="369332"/>
          </a:xfrm>
          <a:prstGeom prst="rect">
            <a:avLst/>
          </a:prstGeom>
          <a:noFill/>
        </p:spPr>
        <p:txBody>
          <a:bodyPr wrap="square" rtlCol="0">
            <a:spAutoFit/>
          </a:bodyPr>
          <a:lstStyle/>
          <a:p>
            <a:pPr algn="ctr"/>
            <a:r>
              <a:rPr lang="de-DE" dirty="0" smtClean="0">
                <a:latin typeface="Arial" panose="020B0604020202020204" pitchFamily="34" charset="0"/>
              </a:rPr>
              <a:t>Arten der KI</a:t>
            </a:r>
            <a:endParaRPr lang="de-DE" dirty="0">
              <a:latin typeface="Arial" panose="020B0604020202020204" pitchFamily="34" charset="0"/>
              <a:cs typeface="Arial" panose="020B0604020202020204" pitchFamily="34" charset="0"/>
            </a:endParaRPr>
          </a:p>
        </p:txBody>
      </p:sp>
      <p:sp>
        <p:nvSpPr>
          <p:cNvPr id="9" name="Rechteck 8"/>
          <p:cNvSpPr/>
          <p:nvPr/>
        </p:nvSpPr>
        <p:spPr>
          <a:xfrm>
            <a:off x="3923928" y="472800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2241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3779912" y="492810"/>
            <a:ext cx="5112568" cy="1323439"/>
          </a:xfrm>
          <a:prstGeom prst="rect">
            <a:avLst/>
          </a:prstGeom>
          <a:noFill/>
        </p:spPr>
        <p:txBody>
          <a:bodyPr wrap="square" rtlCol="0">
            <a:spAutoFit/>
          </a:bodyPr>
          <a:lstStyle/>
          <a:p>
            <a:r>
              <a:rPr lang="de-DE" sz="1600" dirty="0" smtClean="0">
                <a:latin typeface="Arial" panose="020B0604020202020204" pitchFamily="34" charset="0"/>
              </a:rPr>
              <a:t>Je nach der Leistungsfähigkeit unterscheidet man zwischen:</a:t>
            </a:r>
          </a:p>
          <a:p>
            <a:endParaRPr lang="de-DE" sz="1600" dirty="0" smtClean="0">
              <a:latin typeface="Arial" panose="020B0604020202020204" pitchFamily="34" charset="0"/>
              <a:cs typeface="Arial" panose="020B0604020202020204" pitchFamily="34" charset="0"/>
            </a:endParaRPr>
          </a:p>
          <a:p>
            <a:pPr marL="342900" indent="-342900">
              <a:buAutoNum type="arabicPeriod"/>
            </a:pPr>
            <a:r>
              <a:rPr lang="de-DE" sz="1600" dirty="0" smtClean="0">
                <a:latin typeface="Arial" panose="020B0604020202020204" pitchFamily="34" charset="0"/>
              </a:rPr>
              <a:t>Schwache oder enge Künstliche Intelligenz (ANI)</a:t>
            </a:r>
          </a:p>
          <a:p>
            <a:pPr marL="342900" indent="-342900">
              <a:buAutoNum type="arabicPeriod"/>
            </a:pPr>
            <a:r>
              <a:rPr lang="de-DE" sz="1600" dirty="0" smtClean="0">
                <a:latin typeface="Arial" panose="020B0604020202020204" pitchFamily="34" charset="0"/>
              </a:rPr>
              <a:t>Starke oder allgemeine Künstliche Intelligenz (AGI)</a:t>
            </a:r>
          </a:p>
          <a:p>
            <a:pPr marL="342900" indent="-342900">
              <a:buAutoNum type="arabicPeriod"/>
            </a:pPr>
            <a:r>
              <a:rPr lang="de-DE" sz="1600" dirty="0" smtClean="0">
                <a:latin typeface="Arial" panose="020B0604020202020204" pitchFamily="34" charset="0"/>
              </a:rPr>
              <a:t>Künstliche Superintelligenz (ASI)</a:t>
            </a:r>
          </a:p>
        </p:txBody>
      </p:sp>
      <p:sp>
        <p:nvSpPr>
          <p:cNvPr id="5" name="Textfeld 4"/>
          <p:cNvSpPr txBox="1"/>
          <p:nvPr/>
        </p:nvSpPr>
        <p:spPr>
          <a:xfrm>
            <a:off x="305780" y="2248584"/>
            <a:ext cx="2952328" cy="646331"/>
          </a:xfrm>
          <a:prstGeom prst="rect">
            <a:avLst/>
          </a:prstGeom>
          <a:noFill/>
        </p:spPr>
        <p:txBody>
          <a:bodyPr wrap="square" rtlCol="0">
            <a:spAutoFit/>
          </a:bodyPr>
          <a:lstStyle/>
          <a:p>
            <a:r>
              <a:rPr lang="de-DE" dirty="0" smtClean="0">
                <a:solidFill>
                  <a:prstClr val="black"/>
                </a:solidFill>
                <a:latin typeface="Arial" panose="020B0604020202020204" pitchFamily="34" charset="0"/>
              </a:rPr>
              <a:t>1.1 Einführung in die Künstliche Intelligenz</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5716" y="2248584"/>
            <a:ext cx="2753855" cy="1835903"/>
          </a:xfrm>
          <a:prstGeom prst="rect">
            <a:avLst/>
          </a:prstGeom>
        </p:spPr>
      </p:pic>
      <p:sp>
        <p:nvSpPr>
          <p:cNvPr id="7" name="Textfeld 6"/>
          <p:cNvSpPr txBox="1"/>
          <p:nvPr/>
        </p:nvSpPr>
        <p:spPr>
          <a:xfrm>
            <a:off x="4470436" y="4236261"/>
            <a:ext cx="3744416" cy="215444"/>
          </a:xfrm>
          <a:prstGeom prst="rect">
            <a:avLst/>
          </a:prstGeom>
          <a:noFill/>
        </p:spPr>
        <p:txBody>
          <a:bodyPr wrap="square" rtlCol="0">
            <a:spAutoFit/>
          </a:bodyPr>
          <a:lstStyle/>
          <a:p>
            <a:pPr algn="ctr"/>
            <a:r>
              <a:rPr lang="de-DE" sz="800" dirty="0" smtClean="0">
                <a:latin typeface="Arial" panose="020B0604020202020204" pitchFamily="34" charset="0"/>
              </a:rPr>
              <a:t>Quelle: https://www.pexels.com/photo/person-pointing-numeric-print-1342460/</a:t>
            </a:r>
          </a:p>
        </p:txBody>
      </p:sp>
      <p:sp>
        <p:nvSpPr>
          <p:cNvPr id="8" name="Textfeld 7"/>
          <p:cNvSpPr txBox="1"/>
          <p:nvPr/>
        </p:nvSpPr>
        <p:spPr>
          <a:xfrm>
            <a:off x="5411353" y="123478"/>
            <a:ext cx="1728192" cy="369332"/>
          </a:xfrm>
          <a:prstGeom prst="rect">
            <a:avLst/>
          </a:prstGeom>
          <a:noFill/>
        </p:spPr>
        <p:txBody>
          <a:bodyPr wrap="square" rtlCol="0">
            <a:spAutoFit/>
          </a:bodyPr>
          <a:lstStyle/>
          <a:p>
            <a:pPr algn="ctr"/>
            <a:r>
              <a:rPr lang="de-DE" dirty="0" smtClean="0">
                <a:latin typeface="Arial" panose="020B0604020202020204" pitchFamily="34" charset="0"/>
              </a:rPr>
              <a:t>Arten der KI</a:t>
            </a:r>
            <a:endParaRPr lang="de-DE" dirty="0">
              <a:latin typeface="Arial" panose="020B0604020202020204" pitchFamily="34" charset="0"/>
              <a:cs typeface="Arial" panose="020B0604020202020204" pitchFamily="34" charset="0"/>
            </a:endParaRPr>
          </a:p>
        </p:txBody>
      </p:sp>
      <p:sp>
        <p:nvSpPr>
          <p:cNvPr id="10" name="Rechteck 9"/>
          <p:cNvSpPr/>
          <p:nvPr/>
        </p:nvSpPr>
        <p:spPr>
          <a:xfrm>
            <a:off x="3923928" y="472800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80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3563888"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p:cNvSpPr txBox="1"/>
          <p:nvPr/>
        </p:nvSpPr>
        <p:spPr>
          <a:xfrm>
            <a:off x="296906" y="2248584"/>
            <a:ext cx="2970076" cy="646331"/>
          </a:xfrm>
          <a:prstGeom prst="rect">
            <a:avLst/>
          </a:prstGeom>
          <a:noFill/>
        </p:spPr>
        <p:txBody>
          <a:bodyPr wrap="square" rtlCol="0">
            <a:spAutoFit/>
          </a:bodyPr>
          <a:lstStyle/>
          <a:p>
            <a:r>
              <a:rPr lang="en-GB" dirty="0" smtClean="0">
                <a:solidFill>
                  <a:prstClr val="black"/>
                </a:solidFill>
                <a:latin typeface="Arial" panose="020B0604020202020204" pitchFamily="34" charset="0"/>
                <a:cs typeface="Arial" panose="020B0604020202020204" pitchFamily="34" charset="0"/>
              </a:rPr>
              <a:t>1.1 </a:t>
            </a:r>
            <a:r>
              <a:rPr lang="en-US" dirty="0">
                <a:solidFill>
                  <a:prstClr val="black"/>
                </a:solidFill>
                <a:latin typeface="Arial" panose="020B0604020202020204" pitchFamily="34" charset="0"/>
                <a:cs typeface="Arial" panose="020B0604020202020204" pitchFamily="34" charset="0"/>
              </a:rPr>
              <a:t>Introduction to artificial intelligence</a:t>
            </a:r>
          </a:p>
        </p:txBody>
      </p:sp>
      <p:sp>
        <p:nvSpPr>
          <p:cNvPr id="6" name="Textfeld 5"/>
          <p:cNvSpPr txBox="1"/>
          <p:nvPr/>
        </p:nvSpPr>
        <p:spPr>
          <a:xfrm>
            <a:off x="5375349" y="411510"/>
            <a:ext cx="1800200"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Group activity</a:t>
            </a:r>
            <a:endParaRPr lang="en-GB"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297340"/>
            <a:ext cx="2880320" cy="1920398"/>
          </a:xfrm>
          <a:prstGeom prst="rect">
            <a:avLst/>
          </a:prstGeom>
        </p:spPr>
      </p:pic>
      <p:sp>
        <p:nvSpPr>
          <p:cNvPr id="8" name="Textfeld 7"/>
          <p:cNvSpPr txBox="1"/>
          <p:nvPr/>
        </p:nvSpPr>
        <p:spPr>
          <a:xfrm>
            <a:off x="4484403" y="4285059"/>
            <a:ext cx="3888432"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Source: https://www.pexels.com/photo/group-of-people-sitting-on-chair-5212687/</a:t>
            </a:r>
          </a:p>
        </p:txBody>
      </p:sp>
      <p:sp>
        <p:nvSpPr>
          <p:cNvPr id="9" name="Textfeld 8"/>
          <p:cNvSpPr txBox="1"/>
          <p:nvPr/>
        </p:nvSpPr>
        <p:spPr>
          <a:xfrm>
            <a:off x="3899185" y="915564"/>
            <a:ext cx="4752528" cy="1323439"/>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But what are ANI, AGI, and ASI? To learn more about these types of AI, divide into three teams. Each team should research one of these AIs. After you finish, present your research to the whole class.</a:t>
            </a:r>
            <a:endParaRPr lang="en-GB" sz="1600" dirty="0">
              <a:latin typeface="Arial" panose="020B0604020202020204" pitchFamily="34" charset="0"/>
              <a:cs typeface="Arial" panose="020B0604020202020204" pitchFamily="34" charset="0"/>
            </a:endParaRPr>
          </a:p>
        </p:txBody>
      </p:sp>
      <p:sp>
        <p:nvSpPr>
          <p:cNvPr id="11" name="Rechteck 10"/>
          <p:cNvSpPr/>
          <p:nvPr/>
        </p:nvSpPr>
        <p:spPr>
          <a:xfrm>
            <a:off x="3923928" y="4728002"/>
            <a:ext cx="4572000" cy="415498"/>
          </a:xfrm>
          <a:prstGeom prst="rect">
            <a:avLst/>
          </a:prstGeom>
        </p:spPr>
        <p:txBody>
          <a:bodyPr>
            <a:spAutoFit/>
          </a:bodyPr>
          <a:lstStyle/>
          <a:p>
            <a:pPr>
              <a:spcAft>
                <a:spcPts val="0"/>
              </a:spcAft>
            </a:pPr>
            <a:r>
              <a:rPr lang="de-DE" sz="700" dirty="0">
                <a:solidFill>
                  <a:srgbClr val="000000"/>
                </a:solidFill>
                <a:latin typeface="Arial" panose="020B0604020202020204" pitchFamily="34" charset="0"/>
                <a:ea typeface="Times New Roman" panose="02020603050405020304" pitchFamily="18" charset="0"/>
              </a:rPr>
              <a:t>The European </a:t>
            </a:r>
            <a:r>
              <a:rPr lang="de-DE" sz="700" dirty="0" err="1">
                <a:solidFill>
                  <a:srgbClr val="000000"/>
                </a:solidFill>
                <a:latin typeface="Arial" panose="020B0604020202020204" pitchFamily="34" charset="0"/>
                <a:ea typeface="Times New Roman" panose="02020603050405020304" pitchFamily="18" charset="0"/>
              </a:rPr>
              <a:t>Commission'support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production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this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publication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does</a:t>
            </a:r>
            <a:r>
              <a:rPr lang="de-DE" sz="700" dirty="0">
                <a:solidFill>
                  <a:srgbClr val="000000"/>
                </a:solidFill>
                <a:latin typeface="Arial" panose="020B0604020202020204" pitchFamily="34" charset="0"/>
                <a:ea typeface="Times New Roman" panose="02020603050405020304" pitchFamily="18" charset="0"/>
              </a:rPr>
              <a:t> not </a:t>
            </a:r>
            <a:r>
              <a:rPr lang="de-DE" sz="700" dirty="0" err="1">
                <a:solidFill>
                  <a:srgbClr val="000000"/>
                </a:solidFill>
                <a:latin typeface="Arial" panose="020B0604020202020204" pitchFamily="34" charset="0"/>
                <a:ea typeface="Times New Roman" panose="02020603050405020304" pitchFamily="18" charset="0"/>
              </a:rPr>
              <a:t>constitute</a:t>
            </a:r>
            <a:r>
              <a:rPr lang="de-DE" sz="700" dirty="0">
                <a:solidFill>
                  <a:srgbClr val="000000"/>
                </a:solidFill>
                <a:latin typeface="Arial" panose="020B0604020202020204" pitchFamily="34" charset="0"/>
                <a:ea typeface="Times New Roman" panose="02020603050405020304" pitchFamily="18" charset="0"/>
              </a:rPr>
              <a:t> an </a:t>
            </a:r>
            <a:r>
              <a:rPr lang="de-DE" sz="700" dirty="0" err="1">
                <a:solidFill>
                  <a:srgbClr val="000000"/>
                </a:solidFill>
                <a:latin typeface="Arial" panose="020B0604020202020204" pitchFamily="34" charset="0"/>
                <a:ea typeface="Times New Roman" panose="02020603050405020304" pitchFamily="18" charset="0"/>
              </a:rPr>
              <a:t>endorsement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contents</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which</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reflect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views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only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of</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authors</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Commission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cannot</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held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responsible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for</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any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use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which</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may</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be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made</a:t>
            </a:r>
            <a:r>
              <a:rPr lang="de-DE" sz="700" dirty="0">
                <a:solidFill>
                  <a:srgbClr val="000000"/>
                </a:solidFill>
                <a:latin typeface="Arial" panose="020B0604020202020204" pitchFamily="34" charset="0"/>
                <a:ea typeface="Times New Roman" panose="02020603050405020304" pitchFamily="18" charset="0"/>
              </a:rPr>
              <a:t> </a:t>
            </a:r>
            <a:r>
              <a:rPr lang="de-DE" sz="700" dirty="0" err="1" smtClean="0">
                <a:solidFill>
                  <a:srgbClr val="000000"/>
                </a:solidFill>
                <a:latin typeface="Arial" panose="020B0604020202020204" pitchFamily="34" charset="0"/>
                <a:ea typeface="Times New Roman" panose="02020603050405020304" pitchFamily="18" charset="0"/>
              </a:rPr>
              <a:t>of</a:t>
            </a:r>
            <a:r>
              <a:rPr lang="de-DE" sz="700" dirty="0" smtClean="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information</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contained</a:t>
            </a:r>
            <a:r>
              <a:rPr lang="de-DE" sz="700" dirty="0">
                <a:solidFill>
                  <a:srgbClr val="000000"/>
                </a:solidFill>
                <a:latin typeface="Arial" panose="020B0604020202020204" pitchFamily="34" charset="0"/>
                <a:ea typeface="Times New Roman" panose="02020603050405020304" pitchFamily="18" charset="0"/>
              </a:rPr>
              <a:t> </a:t>
            </a:r>
            <a:r>
              <a:rPr lang="de-DE" sz="700" dirty="0" err="1">
                <a:solidFill>
                  <a:srgbClr val="000000"/>
                </a:solidFill>
                <a:latin typeface="Arial" panose="020B0604020202020204" pitchFamily="34" charset="0"/>
                <a:ea typeface="Times New Roman" panose="02020603050405020304" pitchFamily="18" charset="0"/>
              </a:rPr>
              <a:t>therein</a:t>
            </a:r>
            <a:r>
              <a:rPr lang="de-DE" sz="700" dirty="0">
                <a:solidFill>
                  <a:srgbClr val="000000"/>
                </a:solidFill>
                <a:latin typeface="Arial" panose="020B0604020202020204" pitchFamily="34" charset="0"/>
                <a:ea typeface="Times New Roman" panose="02020603050405020304" pitchFamily="18" charset="0"/>
              </a:rPr>
              <a:t>.(</a:t>
            </a:r>
            <a:r>
              <a:rPr lang="de-DE" sz="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DE" sz="700" dirty="0">
                <a:solidFill>
                  <a:srgbClr val="000000"/>
                </a:solidFill>
                <a:latin typeface="Arial" panose="020B0604020202020204" pitchFamily="34" charset="0"/>
                <a:ea typeface="Times New Roman" panose="02020603050405020304" pitchFamily="18" charset="0"/>
              </a:rPr>
              <a:t>(2020-1-DE02-KA226-VET-008138)</a:t>
            </a:r>
            <a:endParaRPr lang="de-DE" sz="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564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Bildschirmpräsentation (16:9)</PresentationFormat>
  <Paragraphs>92</Paragraphs>
  <Slides>13</Slides>
  <Notes>1</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Mitarbeiter</cp:lastModifiedBy>
  <cp:revision>70</cp:revision>
  <dcterms:created xsi:type="dcterms:W3CDTF">2021-05-07T19:26:25Z</dcterms:created>
  <dcterms:modified xsi:type="dcterms:W3CDTF">2023-06-29T14:22:56Z</dcterms:modified>
</cp:coreProperties>
</file>